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2" r:id="rId1"/>
  </p:sldMasterIdLst>
  <p:notesMasterIdLst>
    <p:notesMasterId r:id="rId38"/>
  </p:notesMasterIdLst>
  <p:sldIdLst>
    <p:sldId id="256" r:id="rId2"/>
    <p:sldId id="291" r:id="rId3"/>
    <p:sldId id="419" r:id="rId4"/>
    <p:sldId id="301" r:id="rId5"/>
    <p:sldId id="420" r:id="rId6"/>
    <p:sldId id="442" r:id="rId7"/>
    <p:sldId id="421" r:id="rId8"/>
    <p:sldId id="426" r:id="rId9"/>
    <p:sldId id="390" r:id="rId10"/>
    <p:sldId id="431" r:id="rId11"/>
    <p:sldId id="262" r:id="rId12"/>
    <p:sldId id="433" r:id="rId13"/>
    <p:sldId id="410" r:id="rId14"/>
    <p:sldId id="423" r:id="rId15"/>
    <p:sldId id="434" r:id="rId16"/>
    <p:sldId id="398" r:id="rId17"/>
    <p:sldId id="429" r:id="rId18"/>
    <p:sldId id="435" r:id="rId19"/>
    <p:sldId id="436" r:id="rId20"/>
    <p:sldId id="437" r:id="rId21"/>
    <p:sldId id="430" r:id="rId22"/>
    <p:sldId id="424" r:id="rId23"/>
    <p:sldId id="425" r:id="rId24"/>
    <p:sldId id="439" r:id="rId25"/>
    <p:sldId id="440" r:id="rId26"/>
    <p:sldId id="330" r:id="rId27"/>
    <p:sldId id="281" r:id="rId28"/>
    <p:sldId id="266" r:id="rId29"/>
    <p:sldId id="267" r:id="rId30"/>
    <p:sldId id="283" r:id="rId31"/>
    <p:sldId id="356" r:id="rId32"/>
    <p:sldId id="443" r:id="rId33"/>
    <p:sldId id="372" r:id="rId34"/>
    <p:sldId id="378" r:id="rId35"/>
    <p:sldId id="357" r:id="rId36"/>
    <p:sldId id="42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6" name="Author" initials="A" lastIdx="0"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FA1"/>
    <a:srgbClr val="03A4AC"/>
    <a:srgbClr val="53A264"/>
    <a:srgbClr val="486081"/>
    <a:srgbClr val="33A02C"/>
    <a:srgbClr val="D95A00"/>
    <a:srgbClr val="3B7647"/>
    <a:srgbClr val="2F528F"/>
    <a:srgbClr val="8DCEBB"/>
    <a:srgbClr val="ECA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21" autoAdjust="0"/>
    <p:restoredTop sz="52400" autoAdjust="0"/>
  </p:normalViewPr>
  <p:slideViewPr>
    <p:cSldViewPr snapToGrid="0" snapToObjects="1">
      <p:cViewPr varScale="1">
        <p:scale>
          <a:sx n="53" d="100"/>
          <a:sy n="53" d="100"/>
        </p:scale>
        <p:origin x="2512" y="168"/>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sorterViewPr>
    <p:cViewPr>
      <p:scale>
        <a:sx n="100" d="100"/>
        <a:sy n="100" d="100"/>
      </p:scale>
      <p:origin x="0" y="-66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12/12/23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Welcome the students to class.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Second,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parameter uncertainty</a:t>
            </a:r>
            <a:r>
              <a:rPr lang="en-US" sz="1200" dirty="0">
                <a:effectLst/>
                <a:latin typeface="Calibri" panose="020F0502020204030204" pitchFamily="34" charset="0"/>
                <a:ea typeface="Calibri" panose="020F0502020204030204" pitchFamily="34" charset="0"/>
                <a:cs typeface="Times New Roman" panose="02020603050405020304" pitchFamily="18" charset="0"/>
              </a:rPr>
              <a:t> refers to the uncertainty in the model parameter values, which can be due to uncertainties in the data or the calibration process used. For example, if we were to refit this linear model with an additional year of data or using data from a different type of temperature sensor, our parameter values might change slightly, leading to parameter uncertainty. </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linear regression, parameter uncertainty refers to uncertainty in the values of the slope (m) and intercept (b) parameters.</a:t>
            </a:r>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168950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initial conditions uncertainty </a:t>
            </a:r>
            <a:r>
              <a:rPr lang="en-US" sz="1800" dirty="0">
                <a:effectLst/>
                <a:latin typeface="Calibri" panose="020F0502020204030204" pitchFamily="34" charset="0"/>
                <a:ea typeface="Calibri" panose="020F0502020204030204" pitchFamily="34" charset="0"/>
                <a:cs typeface="Times New Roman" panose="02020603050405020304" pitchFamily="18" charset="0"/>
              </a:rPr>
              <a:t>refers to uncertainty arising because the current conditions in an ecosystem are not precisely known. For example, suppose we have a model that uses today’s water temperature to predict tomorrow’s water temperature. We would consider today’s water temperature to be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initial condition.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But we may not have a water temperature observation every day, and so we do not know what the current water temperature conditions are in the lake, leading to initial conditions uncertainty. Additionally, even if we do have a measurement every day, there is observation uncertainty associated with that measurement.</a:t>
            </a:r>
          </a:p>
        </p:txBody>
      </p:sp>
      <p:sp>
        <p:nvSpPr>
          <p:cNvPr id="290" name="Google Shape;29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Finally,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driver data uncertainty </a:t>
            </a:r>
            <a:r>
              <a:rPr lang="en-US" sz="1200" dirty="0">
                <a:effectLst/>
                <a:latin typeface="Calibri" panose="020F0502020204030204" pitchFamily="34" charset="0"/>
                <a:ea typeface="Calibri" panose="020F0502020204030204" pitchFamily="34" charset="0"/>
                <a:cs typeface="Times New Roman" panose="02020603050405020304" pitchFamily="18" charset="0"/>
              </a:rPr>
              <a:t>comes from inaccuracies in the forecasted variables used to drive the model. For example, we all know that air temperature forecasts are not perfect. If we are using an air temperature forecast as input to our linear regression to forecast water temperature, imperfections in the air temperature forecast will translate to imperfections in the water temperature forecast, leading to driver data uncertainty. </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linear regression, driver data uncertainty refers to uncertainty in x, which in this case is air temperature.</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940984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represent uncertainty using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distributions</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describe all the possible values a variable of interest might have and how likely those values are. Here are two examples of distributions of possible water temperature with low uncertainty (A) and high uncertainty (B).</a:t>
            </a:r>
          </a:p>
        </p:txBody>
      </p:sp>
      <p:sp>
        <p:nvSpPr>
          <p:cNvPr id="4" name="Slide Number Placeholder 3"/>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2234971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Furthermore, we can use distributions to generate probabilistic, as opposed to deterministic, forecasts. </a:t>
            </a:r>
          </a:p>
          <a:p>
            <a:pPr marL="742950" marR="0" lvl="1" indent="-285750">
              <a:lnSpc>
                <a:spcPct val="110000"/>
              </a:lnSpc>
              <a:spcBef>
                <a:spcPts val="0"/>
              </a:spcBef>
              <a:spcAft>
                <a:spcPts val="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Deterministic forecasts </a:t>
            </a:r>
            <a:r>
              <a:rPr lang="en-US" sz="1200" dirty="0">
                <a:effectLst/>
                <a:latin typeface="Calibri" panose="020F0502020204030204" pitchFamily="34" charset="0"/>
                <a:ea typeface="Calibri" panose="020F0502020204030204" pitchFamily="34" charset="0"/>
                <a:cs typeface="Times New Roman" panose="02020603050405020304" pitchFamily="18" charset="0"/>
              </a:rPr>
              <a:t>do not include uncertainty and predict the future as a single value (represented by a single line in the figure). </a:t>
            </a:r>
          </a:p>
          <a:p>
            <a:pPr marL="742950" marR="0" lvl="1" indent="-285750">
              <a:lnSpc>
                <a:spcPct val="110000"/>
              </a:lnSpc>
              <a:spcBef>
                <a:spcPts val="0"/>
              </a:spcBef>
              <a:spcAft>
                <a:spcPts val="60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Probabilistic forecasts </a:t>
            </a:r>
            <a:r>
              <a:rPr lang="en-US" sz="1200" dirty="0">
                <a:effectLst/>
                <a:latin typeface="Calibri" panose="020F0502020204030204" pitchFamily="34" charset="0"/>
                <a:ea typeface="Calibri" panose="020F0502020204030204" pitchFamily="34" charset="0"/>
                <a:cs typeface="Times New Roman" panose="02020603050405020304" pitchFamily="18" charset="0"/>
              </a:rPr>
              <a:t>do include uncertainty and predict the future as a range of possible outcomes, where the range of possible outcomes corresponds to a distribution, such that some outcomes are more likely than others.</a:t>
            </a:r>
          </a:p>
        </p:txBody>
      </p:sp>
      <p:sp>
        <p:nvSpPr>
          <p:cNvPr id="4" name="Slide Number Placeholder 3"/>
          <p:cNvSpPr>
            <a:spLocks noGrp="1"/>
          </p:cNvSpPr>
          <p:nvPr>
            <p:ph type="sldNum" sz="quarter" idx="5"/>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009235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Ensemble forecast – talk through the animation. Emphasize that each member of the ensemble is a potential future path and has an equally likely chance of occurring.</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 generate an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ensemble forecast,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instead of running just a single forecast, a model is run multiple times with slightly different conditions, often based on a distribution of possible values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complete set of forecasts is referred to as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ensemble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Individual forecasts within it 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ensemble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members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Commonly, each member of the ensemble is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equally likely</a:t>
            </a:r>
            <a:r>
              <a:rPr lang="en-US" sz="1200" dirty="0">
                <a:effectLst/>
                <a:latin typeface="Calibri" panose="020F0502020204030204" pitchFamily="34" charset="0"/>
                <a:ea typeface="Calibri" panose="020F0502020204030204" pitchFamily="34" charset="0"/>
                <a:cs typeface="Times New Roman" panose="02020603050405020304" pitchFamily="18" charset="0"/>
              </a:rPr>
              <a:t> to occur</a:t>
            </a:r>
          </a:p>
          <a:p>
            <a:pPr marL="742950" marR="0" lvl="1" indent="-285750">
              <a:lnSpc>
                <a:spcPct val="110000"/>
              </a:lnSpc>
              <a:spcBef>
                <a:spcPts val="0"/>
              </a:spcBef>
              <a:spcAft>
                <a:spcPts val="60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This allows us to generate a probabilistic forecast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1782533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Often, it is beneficial to reduce the uncertainty in a forecast to give decision-makers a clearer picture of what the future might hold. There are two steps to managing forecast uncertainty. The first step is to quantify uncertainty, which involves determining the magnitude of uncertainty in a forecast and from which sources it arises.</a:t>
            </a:r>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2701232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second step is reducing forecast uncertainty. Methods for reducing forecast uncertainty depend on which source of uncertainty you are trying to reduce. </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example, if you determine that process uncertainty is a large source of uncertainty to your forecast, you might try to improve the forecast model by changing the model structure to better reflect processes that are occurring in the real world. In our case, we might try to change the model structure to account for the effect of inflows on lake water temperature, for example.</a:t>
            </a:r>
          </a:p>
        </p:txBody>
      </p:sp>
      <p:sp>
        <p:nvSpPr>
          <p:cNvPr id="4" name="Slide Number Placeholder 3"/>
          <p:cNvSpPr>
            <a:spLocks noGrp="1"/>
          </p:cNvSpPr>
          <p:nvPr>
            <p:ph type="sldNum" sz="quarter" idx="5"/>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2130238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determine that parameter uncertainty is a large source of uncertainty to your forecast, you might try to improve the forecast model by collecting more data on key parameters. For example, if you are trying to forecast abundance of fish in a lake, you might collect additional data on fish growth and mortality rates to better parameterize your model.</a:t>
            </a:r>
          </a:p>
        </p:txBody>
      </p:sp>
      <p:sp>
        <p:nvSpPr>
          <p:cNvPr id="4" name="Slide Number Placeholder 3"/>
          <p:cNvSpPr>
            <a:spLocks noGrp="1"/>
          </p:cNvSpPr>
          <p:nvPr>
            <p:ph type="sldNum" sz="quarter" idx="5"/>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82331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determine that initial conditions uncertainty is a large source of uncertainty to your forecast, you might try to reduce forecast uncertainty by collecting more frequent data so that current conditions in the ecosystem at any given time are more precisely known. For example, if you are trying to forecast water temperature, you might install a sensor that collects water temperature data every hour, reducing initial conditions uncertainty.</a:t>
            </a:r>
          </a:p>
        </p:txBody>
      </p:sp>
      <p:sp>
        <p:nvSpPr>
          <p:cNvPr id="4" name="Slide Number Placeholder 3"/>
          <p:cNvSpPr>
            <a:spLocks noGrp="1"/>
          </p:cNvSpPr>
          <p:nvPr>
            <p:ph type="sldNum" sz="quarter" idx="5"/>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1576102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Quick road map of what will be covered in this lesson</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Overview slide for the day (will require instructor edits if adapting for different class lengths!)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Three classes (50-60 minutes)</a:t>
            </a:r>
          </a:p>
          <a:p>
            <a:pPr marL="1143000" marR="0" lvl="2" indent="-228600">
              <a:lnSpc>
                <a:spcPct val="110000"/>
              </a:lnSpc>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1 – Introductory lecture (30 min.) and completion of Activity A, Objectives 1 and 2 (20 min.)</a:t>
            </a:r>
          </a:p>
          <a:p>
            <a:pPr marL="1143000" marR="0" lvl="2" indent="-228600">
              <a:lnSpc>
                <a:spcPct val="110000"/>
              </a:lnSpc>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2 – Completion of Activity A, Objectives 3 and 4 (30 min.), and Activity B, Objectives 5 and 6 (20 min.)</a:t>
            </a:r>
          </a:p>
          <a:p>
            <a:pPr marL="1143000" marR="0" lvl="2" indent="-228600">
              <a:lnSpc>
                <a:spcPct val="110000"/>
              </a:lnSpc>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3 – Completion of Activity B, Objectives 7 and 8 (20 min.), and Activity C (20 min.); wrap-up (10 min.)</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Two classes (75-90 minutes)</a:t>
            </a:r>
          </a:p>
          <a:p>
            <a:pPr marL="1143000" marR="0" lvl="2" indent="-228600">
              <a:lnSpc>
                <a:spcPct val="110000"/>
              </a:lnSpc>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1 – Introductory lecture and completion of Activity A</a:t>
            </a:r>
          </a:p>
          <a:p>
            <a:pPr marL="1143000" marR="0" lvl="2" indent="-228600">
              <a:lnSpc>
                <a:spcPct val="110000"/>
              </a:lnSpc>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 2 – Activity B &amp; C followed by 10-15 minute presentation discussion of each groups' results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One class (3 hours)</a:t>
            </a:r>
          </a:p>
          <a:p>
            <a:pPr marL="1143000" marR="0" lvl="2" indent="-228600">
              <a:lnSpc>
                <a:spcPct val="110000"/>
              </a:lnSpc>
              <a:spcBef>
                <a:spcPts val="0"/>
              </a:spcBef>
              <a:spcAft>
                <a:spcPts val="60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Introductory lecture – 30 mins, Activity A – 45 mins, break – 5mins, Activity B – 45 mins, group presentation/discussion – 15/20mins, Activity C – 30 mins</a:t>
            </a:r>
          </a:p>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determine that driver data uncertainty is a large source of uncertainty in your forecast, you might try to reduce it by improving the accuracy of your driver data forecast. For example, if you are using an air temperature forecast as input to generate a water temperature forecast, improving the quality of the air temperature forecast will reduce driver data uncertainty in the water temperature forecast.</a:t>
            </a:r>
          </a:p>
        </p:txBody>
      </p:sp>
      <p:sp>
        <p:nvSpPr>
          <p:cNvPr id="4" name="Slide Number Placeholder 3"/>
          <p:cNvSpPr>
            <a:spLocks noGrp="1"/>
          </p:cNvSpPr>
          <p:nvPr>
            <p:ph type="sldNum" sz="quarter" idx="5"/>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1682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We are going to generate forecasts of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water temperature in lakes </a:t>
            </a:r>
            <a:r>
              <a:rPr lang="en-IE" sz="1200" dirty="0">
                <a:effectLst/>
                <a:latin typeface="Calibri" panose="020F0502020204030204" pitchFamily="34" charset="0"/>
                <a:ea typeface="Calibri" panose="020F0502020204030204" pitchFamily="34" charset="0"/>
                <a:cs typeface="Times New Roman" panose="02020603050405020304" pitchFamily="18" charset="0"/>
              </a:rPr>
              <a:t>using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ecological models</a:t>
            </a:r>
            <a:r>
              <a:rPr lang="en-IE" sz="1200" dirty="0">
                <a:effectLst/>
                <a:latin typeface="Calibri" panose="020F0502020204030204" pitchFamily="34" charset="0"/>
                <a:ea typeface="Calibri" panose="020F0502020204030204" pitchFamily="34" charset="0"/>
                <a:cs typeface="Times New Roman" panose="02020603050405020304" pitchFamily="18" charset="0"/>
              </a:rPr>
              <a:t> calibrated to real data from the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National Ecological Observatory Network (NEON)</a:t>
            </a:r>
            <a:r>
              <a:rPr lang="en-IE"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We will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explore </a:t>
            </a:r>
            <a:r>
              <a:rPr lang="en-IE" sz="1200" dirty="0">
                <a:effectLst/>
                <a:latin typeface="Calibri" panose="020F0502020204030204" pitchFamily="34" charset="0"/>
                <a:ea typeface="Calibri" panose="020F0502020204030204" pitchFamily="34" charset="0"/>
                <a:cs typeface="Times New Roman" panose="02020603050405020304" pitchFamily="18" charset="0"/>
              </a:rPr>
              <a:t>the sources of your forecast’s uncertainty,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quantify</a:t>
            </a:r>
            <a:r>
              <a:rPr lang="en-IE" sz="1200" dirty="0">
                <a:effectLst/>
                <a:latin typeface="Calibri" panose="020F0502020204030204" pitchFamily="34" charset="0"/>
                <a:ea typeface="Calibri" panose="020F0502020204030204" pitchFamily="34" charset="0"/>
                <a:cs typeface="Times New Roman" panose="02020603050405020304" pitchFamily="18" charset="0"/>
              </a:rPr>
              <a:t> its uncertainty,</a:t>
            </a:r>
            <a:r>
              <a:rPr lang="en-IE" sz="1200" b="1" dirty="0">
                <a:effectLst/>
                <a:latin typeface="Calibri" panose="020F0502020204030204" pitchFamily="34" charset="0"/>
                <a:ea typeface="Calibri" panose="020F0502020204030204" pitchFamily="34" charset="0"/>
                <a:cs typeface="Times New Roman" panose="02020603050405020304" pitchFamily="18" charset="0"/>
              </a:rPr>
              <a:t> </a:t>
            </a:r>
            <a:r>
              <a:rPr lang="en-IE" sz="1200" dirty="0">
                <a:effectLst/>
                <a:latin typeface="Calibri" panose="020F0502020204030204" pitchFamily="34" charset="0"/>
                <a:ea typeface="Calibri" panose="020F0502020204030204" pitchFamily="34" charset="0"/>
                <a:cs typeface="Times New Roman" panose="02020603050405020304" pitchFamily="18" charset="0"/>
              </a:rPr>
              <a:t>and</a:t>
            </a:r>
            <a:r>
              <a:rPr lang="en-IE" sz="1200" b="1" dirty="0">
                <a:effectLst/>
                <a:latin typeface="Calibri" panose="020F0502020204030204" pitchFamily="34" charset="0"/>
                <a:ea typeface="Calibri" panose="020F0502020204030204" pitchFamily="34" charset="0"/>
                <a:cs typeface="Times New Roman" panose="02020603050405020304" pitchFamily="18" charset="0"/>
              </a:rPr>
              <a:t> </a:t>
            </a:r>
            <a:r>
              <a:rPr lang="en-IE" sz="1200" dirty="0">
                <a:effectLst/>
                <a:latin typeface="Calibri" panose="020F0502020204030204" pitchFamily="34" charset="0"/>
                <a:ea typeface="Calibri" panose="020F0502020204030204" pitchFamily="34" charset="0"/>
                <a:cs typeface="Times New Roman" panose="02020603050405020304" pitchFamily="18" charset="0"/>
              </a:rPr>
              <a:t>learn</a:t>
            </a:r>
            <a:r>
              <a:rPr lang="en-IE" sz="1200" b="1" dirty="0">
                <a:effectLst/>
                <a:latin typeface="Calibri" panose="020F0502020204030204" pitchFamily="34" charset="0"/>
                <a:ea typeface="Calibri" panose="020F0502020204030204" pitchFamily="34" charset="0"/>
                <a:cs typeface="Times New Roman" panose="02020603050405020304" pitchFamily="18" charset="0"/>
              </a:rPr>
              <a:t> </a:t>
            </a:r>
            <a:r>
              <a:rPr lang="en-IE" sz="1200" dirty="0">
                <a:effectLst/>
                <a:latin typeface="Calibri" panose="020F0502020204030204" pitchFamily="34" charset="0"/>
                <a:ea typeface="Calibri" panose="020F0502020204030204" pitchFamily="34" charset="0"/>
                <a:cs typeface="Times New Roman" panose="02020603050405020304" pitchFamily="18" charset="0"/>
              </a:rPr>
              <a:t>how to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manage</a:t>
            </a:r>
            <a:r>
              <a:rPr lang="en-IE" sz="1200" dirty="0">
                <a:effectLst/>
                <a:latin typeface="Calibri" panose="020F0502020204030204" pitchFamily="34" charset="0"/>
                <a:ea typeface="Calibri" panose="020F0502020204030204" pitchFamily="34" charset="0"/>
                <a:cs typeface="Times New Roman" panose="02020603050405020304" pitchFamily="18" charset="0"/>
              </a:rPr>
              <a:t> the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uncertainty </a:t>
            </a:r>
            <a:r>
              <a:rPr lang="en-IE" sz="1200" dirty="0">
                <a:effectLst/>
                <a:latin typeface="Calibri" panose="020F0502020204030204" pitchFamily="34" charset="0"/>
                <a:ea typeface="Calibri" panose="020F0502020204030204" pitchFamily="34" charset="0"/>
                <a:cs typeface="Times New Roman" panose="02020603050405020304" pitchFamily="18" charset="0"/>
              </a:rPr>
              <a:t>of your </a:t>
            </a:r>
            <a:r>
              <a:rPr lang="en-IE" sz="1200" b="1" dirty="0">
                <a:effectLst/>
                <a:latin typeface="Calibri" panose="020F0502020204030204" pitchFamily="34" charset="0"/>
                <a:ea typeface="Calibri" panose="020F0502020204030204" pitchFamily="34" charset="0"/>
                <a:cs typeface="Times New Roman" panose="02020603050405020304" pitchFamily="18" charset="0"/>
              </a:rPr>
              <a:t>forecast</a:t>
            </a:r>
            <a:r>
              <a:rPr lang="en-IE"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Water temperature exerts a major influence on biological activity and growth, has an effect on water chemistry, can influence water quantity measurements, and governs the kinds of organisms that live in water bodies.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example, trout do best in a certain range of water temperature, and above this temperature they are more likely to exhibit stress signals.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Freshwater ecosystems are currently experiencing a multitude of stressors such as land use change and climate change.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Being able to predict how such systems can change in the short-term (up to 7 days into the future) will provide natural resource managers with critical information to take pro-active actions to prevent degradation of water quality.</a:t>
            </a:r>
          </a:p>
        </p:txBody>
      </p:sp>
      <p:sp>
        <p:nvSpPr>
          <p:cNvPr id="4" name="Slide Number Placeholder 3"/>
          <p:cNvSpPr>
            <a:spLocks noGrp="1"/>
          </p:cNvSpPr>
          <p:nvPr>
            <p:ph type="sldNum" sz="quarter" idx="5"/>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196035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will be forecasting future water temperature using four simple models. First, we will use a persistence model, which states that water temperature tomorrow (t+1) is equal to water temperature today (t).</a:t>
            </a:r>
          </a:p>
        </p:txBody>
      </p:sp>
      <p:sp>
        <p:nvSpPr>
          <p:cNvPr id="4" name="Slide Number Placeholder 3"/>
          <p:cNvSpPr>
            <a:spLocks noGrp="1"/>
          </p:cNvSpPr>
          <p:nvPr>
            <p:ph type="sldNum" sz="quarter" idx="5"/>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4024894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we will use two linear regression model: one that uses today’s water temperature to predict tomorrow’s water temperature with some slope (m) and intercept (b), and one that uses a forecast of tomorrow’s air temperature to predict tomorrow’s water temperature, with some slope (m) and intercept (b).</a:t>
            </a:r>
          </a:p>
        </p:txBody>
      </p:sp>
      <p:sp>
        <p:nvSpPr>
          <p:cNvPr id="4" name="Slide Number Placeholder 3"/>
          <p:cNvSpPr>
            <a:spLocks noGrp="1"/>
          </p:cNvSpPr>
          <p:nvPr>
            <p:ph type="sldNum" sz="quarter" idx="5"/>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412717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6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we will use a multiple linear regression model that uses both today’s water temperature and tomorrow’s forecasted air temperature to forecast tomorrow’s water temperature. In this model, there are three model parameters: two coefficients for the air temperature and water temperature predictors (beta 1 and beta 2) and an intercept (beta 3).</a:t>
            </a:r>
          </a:p>
        </p:txBody>
      </p:sp>
      <p:sp>
        <p:nvSpPr>
          <p:cNvPr id="4" name="Slide Number Placeholder 3"/>
          <p:cNvSpPr>
            <a:spLocks noGrp="1"/>
          </p:cNvSpPr>
          <p:nvPr>
            <p:ph type="sldNum" sz="quarter" idx="5"/>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375775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will be forecasting water temperature at National Ecological Observatory Network (NEON) sites</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NEON is a continental-scale observatory designed to collect long-term open access ecological data to better understand how U.S. terrestrial and aquatic ecosystems are changing. Today we will be forecasting water temperature at NEON lake sites.</a:t>
            </a:r>
          </a:p>
        </p:txBody>
      </p:sp>
      <p:sp>
        <p:nvSpPr>
          <p:cNvPr id="4" name="Slide Number Placeholder 3"/>
          <p:cNvSpPr>
            <a:spLocks noGrp="1"/>
          </p:cNvSpPr>
          <p:nvPr>
            <p:ph type="sldNum" sz="quarter" idx="5"/>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2332263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Learning objectives! </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Talk through these with the students one by one: use the embedded animations to sequentially show each of the six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Introduce Activity A, which has four objectives (have students work in pairs).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Select a lake site</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Explore water and air temperature data</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Build water temperature forecast models</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Generate deterministic forecasts</a:t>
            </a:r>
          </a:p>
        </p:txBody>
      </p:sp>
      <p:sp>
        <p:nvSpPr>
          <p:cNvPr id="4" name="Slide Number Placeholder 3"/>
          <p:cNvSpPr>
            <a:spLocks noGrp="1"/>
          </p:cNvSpPr>
          <p:nvPr>
            <p:ph type="sldNum" sz="quarter" idx="10"/>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1343543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Activity B – continue working in pairs and answer the questions individually. Explore forecast uncertainty and compare how different sources of uncertainty affect the different models. Each objective will explore one source of uncertainty.</a:t>
            </a: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Process uncertainty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Parameter uncertainty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Initial conditions uncertainty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Driver uncertainty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Big picture, we frame ecological forecasts in the context of changing climate and land use. Our focus today is on aquatic ecosystems:  management of these resources could be improved by having advance knowledge of how they could potentially change in the near-term (e.g., 1 to 30 days in the future).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Why do we want to generate ecological forecasts? Answer: Because there is lots of variability in how climate change is occurring globally and lakes provide critical ecosystem services for humans, so ecological forecasts are critical to help management of these resources.</a:t>
            </a: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Activity C – this activity has two objectives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Generate forecasts with total forecast uncertainty and quantify the different contributions of each source of uncertainty to forecasts</a:t>
            </a:r>
          </a:p>
          <a:p>
            <a:pPr marL="742950" marR="0" lvl="1" indent="-285750">
              <a:lnSpc>
                <a:spcPct val="110000"/>
              </a:lnSpc>
              <a:spcBef>
                <a:spcPts val="0"/>
              </a:spcBef>
              <a:spcAft>
                <a:spcPts val="60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Decide from which depth to release water from a reservoir using forecasts which include uncertainty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30</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Shiny App:</a:t>
            </a: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The module can be accessed at: </a:t>
            </a:r>
            <a:r>
              <a:rPr lang="en-IE"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https://macrosystemseddie.shinyapps.io/module6/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This is an interactive webpage </a:t>
            </a:r>
            <a:r>
              <a:rPr lang="en-US" sz="1200" dirty="0">
                <a:effectLst/>
                <a:latin typeface="Calibri" panose="020F0502020204030204" pitchFamily="34" charset="0"/>
                <a:ea typeface="Calibri" panose="020F0502020204030204" pitchFamily="34" charset="0"/>
                <a:cs typeface="Times New Roman" panose="02020603050405020304" pitchFamily="18" charset="0"/>
              </a:rPr>
              <a:t>built using R code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It has interactive plots and options embedded which allow you to build your own personal model, visualize and explore the data,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31</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Generating the student report. At this point, the instructor may choose to navigate to the Shiny app and demonstrate its features while screen sharing the app in a browser. Alternatively, the instructor may cover the material on slides 32-34 in PowerPoint.</a:t>
            </a:r>
          </a:p>
        </p:txBody>
      </p:sp>
      <p:sp>
        <p:nvSpPr>
          <p:cNvPr id="4" name="Slide Number Placeholder 3"/>
          <p:cNvSpPr>
            <a:spLocks noGrp="1"/>
          </p:cNvSpPr>
          <p:nvPr>
            <p:ph type="sldNum" sz="quarter" idx="5"/>
          </p:nvPr>
        </p:nvSpPr>
        <p:spPr/>
        <p:txBody>
          <a:bodyPr/>
          <a:lstStyle/>
          <a:p>
            <a:fld id="{58020EE3-0E66-7545-AD0E-C93C74C0187D}" type="slidenum">
              <a:rPr lang="en-US" smtClean="0"/>
              <a:t>32</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33</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34</a:t>
            </a:fld>
            <a:endParaRPr lang="en-US"/>
          </a:p>
        </p:txBody>
      </p:sp>
    </p:spTree>
    <p:extLst>
      <p:ext uri="{BB962C8B-B14F-4D97-AF65-F5344CB8AC3E}">
        <p14:creationId xmlns:p14="http://schemas.microsoft.com/office/powerpoint/2010/main" val="108181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dirty="0">
                <a:effectLst/>
                <a:latin typeface="Calibri" panose="020F0502020204030204" pitchFamily="34" charset="0"/>
                <a:ea typeface="Calibri" panose="020F0502020204030204" pitchFamily="34" charset="0"/>
                <a:cs typeface="Times New Roman" panose="02020603050405020304" pitchFamily="18" charset="0"/>
              </a:rPr>
              <a:t>Help students transition over to the Shiny app and get started. Instructors may use the table to record which students are working with which lake sites, if helpful.</a:t>
            </a:r>
            <a:r>
              <a:rPr lang="en-US" dirty="0">
                <a:effectLst/>
              </a:rPr>
              <a:t> </a:t>
            </a: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35</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participating! If you would like to learn more, please check out the other Macrosystems EDDIE ecological forecasting modules.</a:t>
            </a:r>
          </a:p>
        </p:txBody>
      </p:sp>
      <p:sp>
        <p:nvSpPr>
          <p:cNvPr id="4" name="Slide Number Placeholder 3"/>
          <p:cNvSpPr>
            <a:spLocks noGrp="1"/>
          </p:cNvSpPr>
          <p:nvPr>
            <p:ph type="sldNum" sz="quarter" idx="10"/>
          </p:nvPr>
        </p:nvSpPr>
        <p:spPr/>
        <p:txBody>
          <a:bodyPr/>
          <a:lstStyle/>
          <a:p>
            <a:fld id="{866223A8-58DE-49DC-9245-9F9544461F34}" type="slidenum">
              <a:rPr lang="en-US" smtClean="0"/>
              <a:t>36</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Ask the class “What is a Forecast?” – if teaching virtually, prompt them to either type answers into the chat or raise their hand to ask the question. Key aspects of a forecasts are listed in the slide.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Actionable implies that the information is given in a time frame that allows for a response. For example, you could forecast air temperature five minutes into the future with relatively low uncertainty, but this is not much use compared to a forecast for air temperature three days into the future. </a:t>
            </a:r>
          </a:p>
          <a:p>
            <a:pPr marL="742950" marR="0" lvl="1" indent="-285750">
              <a:lnSpc>
                <a:spcPct val="110000"/>
              </a:lnSpc>
              <a:spcBef>
                <a:spcPts val="0"/>
              </a:spcBef>
              <a:spcAft>
                <a:spcPts val="600"/>
              </a:spcAft>
              <a:buFont typeface="+mj-lt"/>
              <a:buAutoNum type="alphaLcPeriod"/>
            </a:pPr>
            <a:r>
              <a:rPr lang="en-US" sz="1200" b="1" dirty="0">
                <a:effectLst/>
                <a:latin typeface="Calibri" panose="020F0502020204030204" pitchFamily="34" charset="0"/>
                <a:ea typeface="Calibri" panose="020F0502020204030204" pitchFamily="34" charset="0"/>
                <a:cs typeface="Times New Roman" panose="02020603050405020304" pitchFamily="18" charset="0"/>
              </a:rPr>
              <a:t>Highlight the inclusion of uncertainty, which is critical to give decision-makers a clear picture of the probability of different forecasted outcomes, and the focus of the module today.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42141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b="1" u="sng" dirty="0">
                <a:effectLst/>
                <a:latin typeface="Calibri" panose="020F0502020204030204" pitchFamily="34" charset="0"/>
                <a:ea typeface="Calibri" panose="020F0502020204030204" pitchFamily="34" charset="0"/>
                <a:cs typeface="Times New Roman" panose="02020603050405020304" pitchFamily="18" charset="0"/>
              </a:rPr>
              <a:t>Forecast uncertainty:</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range of possible alternate future conditions predicted by a model.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generate multiple different predictions of the future because the future is inherently unknown.</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Uncertainty generally increases with time into the future.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Here is a plot showing 16-day forecast of air pressure with shaded regions showing 95% confidence interval and the solid line represents the median. The confidence interval represents the uncertainty in the forecast.</a:t>
            </a:r>
          </a:p>
          <a:p>
            <a:pPr marL="457200" lvl="1"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5298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leads to our focal question for this module: where does forecast uncertainty come from and how can it be quantified and reduced?</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“Quantified” means that we are calculating a numerical value for our uncertainty</a:t>
            </a: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75221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Briefly (!!) introduce each point in the forecast cycle. Highlight that it is “iterative” which means that it is a repetitive process, hence why it is described as a cycle</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Hypothesis – use the example of how primary productivity is affected by water temperature and underwater light.</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Build Model – use data to build a mathematical model to describe the observations of water temperature. Driver data are variables (such as future water temperature and underwater light) which can be used to drive the model.</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Quantify uncertainty – this is a key step. There are several different types of uncertainty sources that could be included: e.g., driver, process, parameter, initial conditions.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Generate Forecast – using the model built for generating a forecast of primary productivity.</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Communicate Forecast – potential forecast users could include a water resource manager for a drinking water reservoir. There are different ways to communicate a forecast, but this is a critical step as a forecast is not effective for helping management if it is not communicated effectively to end users.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Assess forecast – As time goes on, new data are collected and then this can be compared to previous forecasts to assess how accurate the forecast was.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Update model – if the model is not accurately predicting observations, the model can be updated by changing the model parameters, adding a new driver variable; additionally, a model can be updated via data assimilation, which is using the most recent observations to update the model’s initial, or starting, conditions to ensure the most accurate possible forecast</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module, we will be focusing on building a model, quantifying the uncertainty associated with our forecast, and generating a forecast.</a:t>
            </a:r>
          </a:p>
          <a:p>
            <a:pPr marL="0" marR="0" lvl="0" indent="0" algn="just">
              <a:lnSpc>
                <a:spcPct val="110000"/>
              </a:lnSpc>
              <a:spcBef>
                <a:spcPts val="0"/>
              </a:spcBef>
              <a:spcAft>
                <a:spcPts val="0"/>
              </a:spcAft>
              <a:buFont typeface="+mj-l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368619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will use ecological models to generate our forecasts</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ecological model </a:t>
            </a:r>
            <a:r>
              <a:rPr lang="en-US" sz="1200" dirty="0">
                <a:effectLst/>
                <a:latin typeface="Calibri" panose="020F0502020204030204" pitchFamily="34" charset="0"/>
                <a:ea typeface="Calibri" panose="020F0502020204030204" pitchFamily="34" charset="0"/>
                <a:cs typeface="Times New Roman" panose="02020603050405020304" pitchFamily="18" charset="0"/>
              </a:rPr>
              <a:t>is a simplified representation of nature, with the goal of understanding and predicting environmental dynamics</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 simple version of a model is a linear model: “y = mx + b”, and today we will be using a model to predict water temperatures in a lake, where today’s surface water temperature is the "y" in the equation and the “x” will be other drivers such as yesterday’s surface water temperature and air temperature.</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366773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Ecological models are inherently uncertain as our data are imperfect and we cannot perfectly represent the real world. Uncertainty in ecological models can arise from a number of sources.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example,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process uncertainty</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uncertainty caused by our inability to model all processes as observed in the real world. Here, we are modeling the effect of air temperature on water temperature, but we may be missing other important processes that affect water temperature, such as inflows to the lake, and that leads to process uncertainty. </a:t>
            </a:r>
          </a:p>
          <a:p>
            <a:pPr marL="742950" marR="0" lvl="1" indent="-285750">
              <a:lnSpc>
                <a:spcPct val="110000"/>
              </a:lnSpc>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linear regression, process uncertainty can be thought of as uncertainty in the structure of the model equation (y = mx + b) – maybe there is another equation that would better represent water temperature processes.</a:t>
            </a: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196382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12/12/23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hatchmag.com/sites/default/files/styles/extra-large/public/field/image/pinksalmon-elwha.jp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34.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Understanding Uncertainty in </a:t>
            </a:r>
            <a:br>
              <a:rPr lang="en-US" sz="4000" b="1" cap="none"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Ecological Forecasts</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Lofton, M.E., Carey, C.C., Thomas, R. Q. 12 December 2023.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6, Version 2. </a:t>
            </a:r>
          </a:p>
          <a:p>
            <a:pPr algn="ctr"/>
            <a:r>
              <a:rPr lang="en-US" sz="1600" dirty="0">
                <a:solidFill>
                  <a:srgbClr val="000000"/>
                </a:solidFill>
                <a:latin typeface="Calibri" panose="020F0502020204030204" pitchFamily="34" charset="0"/>
              </a:rPr>
              <a:t>http://module6.macrosystemseddie.org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5539" y="5585990"/>
            <a:ext cx="2872922" cy="1057235"/>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73D68FD7-C1CD-43CF-B607-AA117F1C25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5585990"/>
            <a:ext cx="3135539" cy="1118560"/>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02E3-5024-46DD-ADF7-15E46E6AA9EB}"/>
              </a:ext>
            </a:extLst>
          </p:cNvPr>
          <p:cNvSpPr>
            <a:spLocks noGrp="1"/>
          </p:cNvSpPr>
          <p:nvPr>
            <p:ph type="title"/>
          </p:nvPr>
        </p:nvSpPr>
        <p:spPr/>
        <p:txBody>
          <a:bodyPr/>
          <a:lstStyle/>
          <a:p>
            <a:r>
              <a:rPr lang="en-US" dirty="0"/>
              <a:t>Models are inherently uncertain</a:t>
            </a:r>
          </a:p>
        </p:txBody>
      </p:sp>
      <p:sp>
        <p:nvSpPr>
          <p:cNvPr id="3" name="Content Placeholder 2">
            <a:extLst>
              <a:ext uri="{FF2B5EF4-FFF2-40B4-BE49-F238E27FC236}">
                <a16:creationId xmlns:a16="http://schemas.microsoft.com/office/drawing/2014/main" id="{2A39EF0E-D08B-458D-8A3E-754CC78C61D7}"/>
              </a:ext>
            </a:extLst>
          </p:cNvPr>
          <p:cNvSpPr>
            <a:spLocks noGrp="1"/>
          </p:cNvSpPr>
          <p:nvPr>
            <p:ph idx="1"/>
          </p:nvPr>
        </p:nvSpPr>
        <p:spPr/>
        <p:txBody>
          <a:bodyPr/>
          <a:lstStyle/>
          <a:p>
            <a:pPr marL="0" indent="0">
              <a:buNone/>
            </a:pPr>
            <a:r>
              <a:rPr lang="en-US" u="sng" dirty="0"/>
              <a:t>Sources of uncertainty:</a:t>
            </a:r>
          </a:p>
          <a:p>
            <a:pPr marL="457200" indent="-457200">
              <a:buFont typeface="+mj-lt"/>
              <a:buAutoNum type="arabicPeriod"/>
            </a:pPr>
            <a:r>
              <a:rPr lang="en-US" dirty="0"/>
              <a:t>Process uncertainty</a:t>
            </a:r>
          </a:p>
          <a:p>
            <a:pPr marL="457200" indent="-457200">
              <a:buFont typeface="+mj-lt"/>
              <a:buAutoNum type="arabicPeriod"/>
            </a:pPr>
            <a:r>
              <a:rPr lang="en-US" dirty="0">
                <a:solidFill>
                  <a:srgbClr val="53A264"/>
                </a:solidFill>
              </a:rPr>
              <a:t>Parameter uncertainty</a:t>
            </a:r>
          </a:p>
          <a:p>
            <a:pPr marL="274320" lvl="1" indent="0">
              <a:buNone/>
            </a:pPr>
            <a:endParaRPr lang="en-US" dirty="0"/>
          </a:p>
        </p:txBody>
      </p:sp>
      <p:sp>
        <p:nvSpPr>
          <p:cNvPr id="7" name="TextBox 6">
            <a:extLst>
              <a:ext uri="{FF2B5EF4-FFF2-40B4-BE49-F238E27FC236}">
                <a16:creationId xmlns:a16="http://schemas.microsoft.com/office/drawing/2014/main" id="{4B1F9CFD-421B-C6D5-7BA9-AD5BE39DE57D}"/>
              </a:ext>
            </a:extLst>
          </p:cNvPr>
          <p:cNvSpPr txBox="1"/>
          <p:nvPr/>
        </p:nvSpPr>
        <p:spPr>
          <a:xfrm>
            <a:off x="6072416" y="5278384"/>
            <a:ext cx="2420911" cy="707886"/>
          </a:xfrm>
          <a:prstGeom prst="rect">
            <a:avLst/>
          </a:prstGeom>
          <a:noFill/>
        </p:spPr>
        <p:txBody>
          <a:bodyPr wrap="square" rtlCol="0">
            <a:spAutoFit/>
          </a:bodyPr>
          <a:lstStyle/>
          <a:p>
            <a:r>
              <a:rPr lang="en-IE" sz="4000" i="1" dirty="0"/>
              <a:t>y = </a:t>
            </a:r>
            <a:r>
              <a:rPr lang="en-IE" sz="4000" i="1" dirty="0">
                <a:solidFill>
                  <a:srgbClr val="53A264"/>
                </a:solidFill>
              </a:rPr>
              <a:t>m</a:t>
            </a:r>
            <a:r>
              <a:rPr lang="en-IE" sz="4000" i="1" dirty="0"/>
              <a:t>x + </a:t>
            </a:r>
            <a:r>
              <a:rPr lang="en-IE" sz="4000" i="1" dirty="0">
                <a:solidFill>
                  <a:srgbClr val="53A264"/>
                </a:solidFill>
              </a:rPr>
              <a:t>b</a:t>
            </a:r>
          </a:p>
        </p:txBody>
      </p:sp>
      <p:pic>
        <p:nvPicPr>
          <p:cNvPr id="8" name="Picture 7">
            <a:extLst>
              <a:ext uri="{FF2B5EF4-FFF2-40B4-BE49-F238E27FC236}">
                <a16:creationId xmlns:a16="http://schemas.microsoft.com/office/drawing/2014/main" id="{4DF1E873-BC39-0EC6-0E14-DC4C237184E9}"/>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9" name="Rectangle 8">
            <a:extLst>
              <a:ext uri="{FF2B5EF4-FFF2-40B4-BE49-F238E27FC236}">
                <a16:creationId xmlns:a16="http://schemas.microsoft.com/office/drawing/2014/main" id="{5CAC0F9B-C2F5-B500-3EFB-4638817EC483}"/>
              </a:ext>
            </a:extLst>
          </p:cNvPr>
          <p:cNvSpPr/>
          <p:nvPr/>
        </p:nvSpPr>
        <p:spPr>
          <a:xfrm>
            <a:off x="6765281" y="4545064"/>
            <a:ext cx="1647823" cy="461665"/>
          </a:xfrm>
          <a:prstGeom prst="rect">
            <a:avLst/>
          </a:prstGeom>
        </p:spPr>
        <p:txBody>
          <a:bodyPr wrap="none">
            <a:spAutoFit/>
          </a:bodyPr>
          <a:lstStyle/>
          <a:p>
            <a:r>
              <a:rPr lang="en-US" sz="2400" b="1" dirty="0">
                <a:solidFill>
                  <a:schemeClr val="tx2"/>
                </a:solidFill>
              </a:rPr>
              <a:t>parameters</a:t>
            </a:r>
          </a:p>
        </p:txBody>
      </p:sp>
      <p:pic>
        <p:nvPicPr>
          <p:cNvPr id="10" name="Picture 9">
            <a:extLst>
              <a:ext uri="{FF2B5EF4-FFF2-40B4-BE49-F238E27FC236}">
                <a16:creationId xmlns:a16="http://schemas.microsoft.com/office/drawing/2014/main" id="{AAA306F7-B6DD-866A-D394-766D7D3C52BB}"/>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b="13050"/>
          <a:stretch/>
        </p:blipFill>
        <p:spPr>
          <a:xfrm>
            <a:off x="5838188" y="1286019"/>
            <a:ext cx="2541314" cy="2209687"/>
          </a:xfrm>
          <a:prstGeom prst="rect">
            <a:avLst/>
          </a:prstGeom>
        </p:spPr>
      </p:pic>
      <p:pic>
        <p:nvPicPr>
          <p:cNvPr id="11" name="Picture 10">
            <a:extLst>
              <a:ext uri="{FF2B5EF4-FFF2-40B4-BE49-F238E27FC236}">
                <a16:creationId xmlns:a16="http://schemas.microsoft.com/office/drawing/2014/main" id="{28D17B1D-872F-80FC-1A1D-B71C5D51CCF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781000" y="3571906"/>
            <a:ext cx="892554" cy="779860"/>
          </a:xfrm>
          <a:prstGeom prst="rect">
            <a:avLst/>
          </a:prstGeom>
        </p:spPr>
      </p:pic>
      <p:cxnSp>
        <p:nvCxnSpPr>
          <p:cNvPr id="19" name="Straight Arrow Connector 18">
            <a:extLst>
              <a:ext uri="{FF2B5EF4-FFF2-40B4-BE49-F238E27FC236}">
                <a16:creationId xmlns:a16="http://schemas.microsoft.com/office/drawing/2014/main" id="{5EB6E9A8-BFDA-738C-4F11-9C1117D1AD68}"/>
              </a:ext>
            </a:extLst>
          </p:cNvPr>
          <p:cNvCxnSpPr>
            <a:cxnSpLocks/>
          </p:cNvCxnSpPr>
          <p:nvPr/>
        </p:nvCxnSpPr>
        <p:spPr>
          <a:xfrm flipH="1" flipV="1">
            <a:off x="7887995" y="5092394"/>
            <a:ext cx="194305" cy="309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208AB9-72F4-39CA-1B74-42679C05411E}"/>
              </a:ext>
            </a:extLst>
          </p:cNvPr>
          <p:cNvCxnSpPr>
            <a:cxnSpLocks/>
          </p:cNvCxnSpPr>
          <p:nvPr/>
        </p:nvCxnSpPr>
        <p:spPr>
          <a:xfrm flipV="1">
            <a:off x="7035831" y="5073513"/>
            <a:ext cx="195569" cy="410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7E9467-FD2D-1782-7053-7B979DC3C1BB}"/>
              </a:ext>
            </a:extLst>
          </p:cNvPr>
          <p:cNvSpPr/>
          <p:nvPr/>
        </p:nvSpPr>
        <p:spPr>
          <a:xfrm>
            <a:off x="457200" y="4257092"/>
            <a:ext cx="5191369" cy="2475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177B3CE-608C-A993-3E88-490B14103888}"/>
              </a:ext>
            </a:extLst>
          </p:cNvPr>
          <p:cNvSpPr txBox="1"/>
          <p:nvPr/>
        </p:nvSpPr>
        <p:spPr>
          <a:xfrm>
            <a:off x="645439" y="4385608"/>
            <a:ext cx="4423346" cy="1938992"/>
          </a:xfrm>
          <a:prstGeom prst="rect">
            <a:avLst/>
          </a:prstGeom>
          <a:noFill/>
        </p:spPr>
        <p:txBody>
          <a:bodyPr wrap="square" rtlCol="0">
            <a:spAutoFit/>
          </a:bodyPr>
          <a:lstStyle/>
          <a:p>
            <a:r>
              <a:rPr lang="en-US" sz="2400" b="1" dirty="0"/>
              <a:t>Parameter </a:t>
            </a:r>
            <a:r>
              <a:rPr lang="en-US" sz="2400" b="1"/>
              <a:t>uncertainty</a:t>
            </a:r>
            <a:r>
              <a:rPr lang="en-US" sz="2400"/>
              <a:t> refers to the uncertainty in the model parameter values, which can be due to having a limited set of data used to calibrate a model.</a:t>
            </a:r>
            <a:endParaRPr lang="en-US" sz="3200" dirty="0"/>
          </a:p>
        </p:txBody>
      </p:sp>
      <p:sp>
        <p:nvSpPr>
          <p:cNvPr id="4" name="TextBox 3">
            <a:extLst>
              <a:ext uri="{FF2B5EF4-FFF2-40B4-BE49-F238E27FC236}">
                <a16:creationId xmlns:a16="http://schemas.microsoft.com/office/drawing/2014/main" id="{19DC1FA7-3232-48E0-573D-E33959FF557A}"/>
              </a:ext>
            </a:extLst>
          </p:cNvPr>
          <p:cNvSpPr txBox="1"/>
          <p:nvPr/>
        </p:nvSpPr>
        <p:spPr>
          <a:xfrm>
            <a:off x="7462627" y="3610761"/>
            <a:ext cx="717549" cy="646331"/>
          </a:xfrm>
          <a:prstGeom prst="rect">
            <a:avLst/>
          </a:prstGeom>
          <a:noFill/>
        </p:spPr>
        <p:txBody>
          <a:bodyPr wrap="square" rtlCol="0">
            <a:spAutoFit/>
          </a:bodyPr>
          <a:lstStyle/>
          <a:p>
            <a:r>
              <a:rPr lang="en-US" b="1" dirty="0">
                <a:solidFill>
                  <a:schemeClr val="bg1">
                    <a:lumMod val="50000"/>
                  </a:schemeClr>
                </a:solidFill>
              </a:rPr>
              <a:t>Air temp</a:t>
            </a:r>
          </a:p>
        </p:txBody>
      </p:sp>
      <p:sp>
        <p:nvSpPr>
          <p:cNvPr id="5" name="TextBox 4">
            <a:extLst>
              <a:ext uri="{FF2B5EF4-FFF2-40B4-BE49-F238E27FC236}">
                <a16:creationId xmlns:a16="http://schemas.microsoft.com/office/drawing/2014/main" id="{3E43DC79-53F5-2036-64D5-AA00C5BF8DD4}"/>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chemeClr val="accent6"/>
                </a:solidFill>
              </a:rPr>
              <a:t>Water temp</a:t>
            </a:r>
          </a:p>
        </p:txBody>
      </p:sp>
      <p:sp>
        <p:nvSpPr>
          <p:cNvPr id="6" name="Rectangle 5">
            <a:extLst>
              <a:ext uri="{FF2B5EF4-FFF2-40B4-BE49-F238E27FC236}">
                <a16:creationId xmlns:a16="http://schemas.microsoft.com/office/drawing/2014/main" id="{0C922D56-C132-765C-B2EC-BDB4863F233D}"/>
              </a:ext>
            </a:extLst>
          </p:cNvPr>
          <p:cNvSpPr/>
          <p:nvPr/>
        </p:nvSpPr>
        <p:spPr>
          <a:xfrm>
            <a:off x="457200" y="2067696"/>
            <a:ext cx="3754582" cy="42612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7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7"/>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000"/>
              <a:buFont typeface="Calibri"/>
              <a:buNone/>
            </a:pPr>
            <a:r>
              <a:rPr lang="en-US"/>
              <a:t>Models are inherently uncertain</a:t>
            </a:r>
            <a:endParaRPr/>
          </a:p>
        </p:txBody>
      </p:sp>
      <p:sp>
        <p:nvSpPr>
          <p:cNvPr id="293" name="Google Shape;293;p7"/>
          <p:cNvSpPr txBox="1">
            <a:spLocks noGrp="1"/>
          </p:cNvSpPr>
          <p:nvPr>
            <p:ph type="body" idx="1"/>
          </p:nvPr>
        </p:nvSpPr>
        <p:spPr>
          <a:xfrm>
            <a:off x="457200" y="1600200"/>
            <a:ext cx="8229600" cy="487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40"/>
              <a:buNone/>
            </a:pPr>
            <a:r>
              <a:rPr lang="en-US" u="sng" dirty="0"/>
              <a:t>Sources of uncertainty:</a:t>
            </a:r>
            <a:endParaRPr dirty="0"/>
          </a:p>
          <a:p>
            <a:pPr marL="457200" lvl="0" indent="-457200" algn="l" rtl="0">
              <a:spcBef>
                <a:spcPts val="480"/>
              </a:spcBef>
              <a:spcAft>
                <a:spcPts val="0"/>
              </a:spcAft>
              <a:buSzPts val="2040"/>
              <a:buFont typeface="Calibri"/>
              <a:buAutoNum type="arabicPeriod"/>
            </a:pPr>
            <a:r>
              <a:rPr lang="en-US" dirty="0"/>
              <a:t>Process uncertainty</a:t>
            </a:r>
            <a:endParaRPr dirty="0"/>
          </a:p>
          <a:p>
            <a:pPr marL="457200" lvl="0" indent="-457200" algn="l" rtl="0">
              <a:spcBef>
                <a:spcPts val="480"/>
              </a:spcBef>
              <a:spcAft>
                <a:spcPts val="0"/>
              </a:spcAft>
              <a:buSzPts val="2040"/>
              <a:buFont typeface="Calibri"/>
              <a:buAutoNum type="arabicPeriod"/>
            </a:pPr>
            <a:r>
              <a:rPr lang="en-US" dirty="0">
                <a:solidFill>
                  <a:srgbClr val="53A264"/>
                </a:solidFill>
              </a:rPr>
              <a:t>Parameter uncertainty</a:t>
            </a:r>
            <a:endParaRPr dirty="0"/>
          </a:p>
          <a:p>
            <a:pPr marL="457200" lvl="0" indent="-457200" algn="l" rtl="0">
              <a:spcBef>
                <a:spcPts val="480"/>
              </a:spcBef>
              <a:spcAft>
                <a:spcPts val="0"/>
              </a:spcAft>
              <a:buSzPts val="2040"/>
              <a:buFont typeface="Calibri"/>
              <a:buAutoNum type="arabicPeriod"/>
            </a:pPr>
            <a:r>
              <a:rPr lang="en-US" dirty="0">
                <a:solidFill>
                  <a:srgbClr val="03A4AC"/>
                </a:solidFill>
              </a:rPr>
              <a:t>Initial conditions uncertainty</a:t>
            </a:r>
            <a:endParaRPr dirty="0">
              <a:solidFill>
                <a:srgbClr val="03A4AC"/>
              </a:solidFill>
            </a:endParaRPr>
          </a:p>
          <a:p>
            <a:pPr marL="274320" lvl="1" indent="0" algn="l" rtl="0">
              <a:spcBef>
                <a:spcPts val="400"/>
              </a:spcBef>
              <a:spcAft>
                <a:spcPts val="0"/>
              </a:spcAft>
              <a:buSzPts val="1700"/>
              <a:buNone/>
            </a:pPr>
            <a:endParaRPr dirty="0"/>
          </a:p>
        </p:txBody>
      </p:sp>
      <p:sp>
        <p:nvSpPr>
          <p:cNvPr id="294" name="Google Shape;294;p7"/>
          <p:cNvSpPr txBox="1"/>
          <p:nvPr/>
        </p:nvSpPr>
        <p:spPr>
          <a:xfrm>
            <a:off x="6072416" y="5278384"/>
            <a:ext cx="28728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i="1" dirty="0">
                <a:solidFill>
                  <a:srgbClr val="486081"/>
                </a:solidFill>
                <a:latin typeface="Calibri"/>
                <a:ea typeface="Calibri"/>
                <a:cs typeface="Calibri"/>
                <a:sym typeface="Calibri"/>
              </a:rPr>
              <a:t>y</a:t>
            </a:r>
            <a:r>
              <a:rPr lang="en-US" sz="4000" i="1" baseline="-25000" dirty="0">
                <a:solidFill>
                  <a:srgbClr val="486081"/>
                </a:solidFill>
                <a:latin typeface="Calibri"/>
                <a:ea typeface="Calibri"/>
                <a:cs typeface="Calibri"/>
                <a:sym typeface="Calibri"/>
              </a:rPr>
              <a:t>t+1</a:t>
            </a:r>
            <a:r>
              <a:rPr lang="en-US" sz="4000" i="1" baseline="-25000" dirty="0">
                <a:solidFill>
                  <a:schemeClr val="dk1"/>
                </a:solidFill>
                <a:latin typeface="Calibri"/>
                <a:ea typeface="Calibri"/>
                <a:cs typeface="Calibri"/>
                <a:sym typeface="Calibri"/>
              </a:rPr>
              <a:t> </a:t>
            </a:r>
            <a:r>
              <a:rPr lang="en-US" sz="4000" i="1" dirty="0">
                <a:solidFill>
                  <a:schemeClr val="dk1"/>
                </a:solidFill>
                <a:latin typeface="Calibri"/>
                <a:ea typeface="Calibri"/>
                <a:cs typeface="Calibri"/>
                <a:sym typeface="Calibri"/>
              </a:rPr>
              <a:t>= </a:t>
            </a:r>
            <a:r>
              <a:rPr lang="en-US" sz="4000" i="1" dirty="0" err="1">
                <a:latin typeface="Calibri"/>
                <a:ea typeface="Calibri"/>
                <a:cs typeface="Calibri"/>
                <a:sym typeface="Calibri"/>
              </a:rPr>
              <a:t>m</a:t>
            </a:r>
            <a:r>
              <a:rPr lang="en-US" sz="4000" i="1" dirty="0" err="1">
                <a:solidFill>
                  <a:srgbClr val="03A4AC"/>
                </a:solidFill>
                <a:latin typeface="Calibri"/>
                <a:ea typeface="Calibri"/>
                <a:cs typeface="Calibri"/>
                <a:sym typeface="Calibri"/>
              </a:rPr>
              <a:t>y</a:t>
            </a:r>
            <a:r>
              <a:rPr lang="en-US" sz="4000" i="1" baseline="-25000" dirty="0" err="1">
                <a:solidFill>
                  <a:srgbClr val="03A4AC"/>
                </a:solidFill>
                <a:latin typeface="Calibri"/>
                <a:ea typeface="Calibri"/>
                <a:cs typeface="Calibri"/>
                <a:sym typeface="Calibri"/>
              </a:rPr>
              <a:t>t</a:t>
            </a:r>
            <a:r>
              <a:rPr lang="en-US" sz="4000" i="1" dirty="0">
                <a:solidFill>
                  <a:schemeClr val="dk1"/>
                </a:solidFill>
                <a:latin typeface="Calibri"/>
                <a:ea typeface="Calibri"/>
                <a:cs typeface="Calibri"/>
                <a:sym typeface="Calibri"/>
              </a:rPr>
              <a:t> + </a:t>
            </a:r>
            <a:r>
              <a:rPr lang="en-US" sz="4000" i="1" dirty="0">
                <a:latin typeface="Calibri"/>
                <a:ea typeface="Calibri"/>
                <a:cs typeface="Calibri"/>
                <a:sym typeface="Calibri"/>
              </a:rPr>
              <a:t>b</a:t>
            </a:r>
            <a:endParaRPr dirty="0"/>
          </a:p>
        </p:txBody>
      </p:sp>
      <p:pic>
        <p:nvPicPr>
          <p:cNvPr id="295" name="Google Shape;295;p7"/>
          <p:cNvPicPr preferRelativeResize="0"/>
          <p:nvPr/>
        </p:nvPicPr>
        <p:blipFill rotWithShape="1">
          <a:blip r:embed="rId3">
            <a:alphaModFix/>
            <a:duotone>
              <a:prstClr val="black"/>
              <a:srgbClr val="0070C0">
                <a:tint val="45000"/>
                <a:satMod val="400000"/>
              </a:srgbClr>
            </a:duotone>
          </a:blip>
          <a:srcRect b="12626"/>
          <a:stretch/>
        </p:blipFill>
        <p:spPr>
          <a:xfrm>
            <a:off x="5084613" y="2000932"/>
            <a:ext cx="892554" cy="779860"/>
          </a:xfrm>
          <a:prstGeom prst="rect">
            <a:avLst/>
          </a:prstGeom>
          <a:noFill/>
          <a:ln>
            <a:noFill/>
          </a:ln>
        </p:spPr>
      </p:pic>
      <p:pic>
        <p:nvPicPr>
          <p:cNvPr id="297" name="Google Shape;297;p7"/>
          <p:cNvPicPr preferRelativeResize="0"/>
          <p:nvPr/>
        </p:nvPicPr>
        <p:blipFill rotWithShape="1">
          <a:blip r:embed="rId4">
            <a:alphaModFix/>
          </a:blip>
          <a:srcRect b="13050"/>
          <a:stretch/>
        </p:blipFill>
        <p:spPr>
          <a:xfrm>
            <a:off x="5838188" y="1286019"/>
            <a:ext cx="2541314" cy="2209687"/>
          </a:xfrm>
          <a:prstGeom prst="rect">
            <a:avLst/>
          </a:prstGeom>
          <a:noFill/>
          <a:ln>
            <a:noFill/>
          </a:ln>
        </p:spPr>
      </p:pic>
      <p:pic>
        <p:nvPicPr>
          <p:cNvPr id="298" name="Google Shape;298;p7"/>
          <p:cNvPicPr preferRelativeResize="0"/>
          <p:nvPr/>
        </p:nvPicPr>
        <p:blipFill rotWithShape="1">
          <a:blip r:embed="rId3">
            <a:alphaModFix/>
          </a:blip>
          <a:srcRect b="12626"/>
          <a:stretch/>
        </p:blipFill>
        <p:spPr>
          <a:xfrm>
            <a:off x="7400585" y="6016123"/>
            <a:ext cx="892554" cy="779860"/>
          </a:xfrm>
          <a:prstGeom prst="rect">
            <a:avLst/>
          </a:prstGeom>
          <a:noFill/>
          <a:ln>
            <a:noFill/>
          </a:ln>
        </p:spPr>
      </p:pic>
      <p:sp>
        <p:nvSpPr>
          <p:cNvPr id="301" name="Google Shape;301;p7"/>
          <p:cNvSpPr/>
          <p:nvPr/>
        </p:nvSpPr>
        <p:spPr>
          <a:xfrm>
            <a:off x="457200" y="4257092"/>
            <a:ext cx="5191369" cy="2475810"/>
          </a:xfrm>
          <a:prstGeom prst="rect">
            <a:avLst/>
          </a:prstGeom>
          <a:solidFill>
            <a:srgbClr val="B8DAC0"/>
          </a:solidFill>
          <a:ln w="26425" cap="flat" cmpd="sng">
            <a:solidFill>
              <a:srgbClr val="3C76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7"/>
          <p:cNvSpPr txBox="1"/>
          <p:nvPr/>
        </p:nvSpPr>
        <p:spPr>
          <a:xfrm>
            <a:off x="549262" y="4340835"/>
            <a:ext cx="506948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Initial conditions uncertainty</a:t>
            </a:r>
            <a:r>
              <a:rPr lang="en-US" sz="2400" dirty="0">
                <a:solidFill>
                  <a:schemeClr val="dk1"/>
                </a:solidFill>
                <a:latin typeface="Calibri"/>
                <a:ea typeface="Calibri"/>
                <a:cs typeface="Calibri"/>
                <a:sym typeface="Calibri"/>
              </a:rPr>
              <a:t> refers to uncertainty arising because the current conditions in an ecosystem are not precisely known.</a:t>
            </a:r>
            <a:endParaRPr sz="4000" dirty="0">
              <a:solidFill>
                <a:schemeClr val="dk1"/>
              </a:solidFill>
              <a:latin typeface="Calibri"/>
              <a:ea typeface="Calibri"/>
              <a:cs typeface="Calibri"/>
              <a:sym typeface="Calibri"/>
            </a:endParaRPr>
          </a:p>
        </p:txBody>
      </p:sp>
      <p:sp>
        <p:nvSpPr>
          <p:cNvPr id="303" name="Google Shape;303;p7"/>
          <p:cNvSpPr txBox="1"/>
          <p:nvPr/>
        </p:nvSpPr>
        <p:spPr>
          <a:xfrm>
            <a:off x="7494325" y="3519353"/>
            <a:ext cx="91687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3A4AC"/>
                </a:solidFill>
                <a:latin typeface="Calibri"/>
                <a:ea typeface="Calibri"/>
                <a:cs typeface="Calibri"/>
                <a:sym typeface="Calibri"/>
              </a:rPr>
              <a:t>Water temp</a:t>
            </a:r>
            <a:endParaRPr dirty="0"/>
          </a:p>
          <a:p>
            <a:pPr marL="0" marR="0" lvl="0" indent="0" algn="l" rtl="0">
              <a:spcBef>
                <a:spcPts val="0"/>
              </a:spcBef>
              <a:spcAft>
                <a:spcPts val="0"/>
              </a:spcAft>
              <a:buNone/>
            </a:pPr>
            <a:r>
              <a:rPr lang="en-US" sz="1800" b="1" dirty="0">
                <a:solidFill>
                  <a:srgbClr val="03A4AC"/>
                </a:solidFill>
                <a:latin typeface="Calibri"/>
                <a:ea typeface="Calibri"/>
                <a:cs typeface="Calibri"/>
                <a:sym typeface="Calibri"/>
              </a:rPr>
              <a:t>today</a:t>
            </a:r>
            <a:endParaRPr dirty="0"/>
          </a:p>
        </p:txBody>
      </p:sp>
      <p:sp>
        <p:nvSpPr>
          <p:cNvPr id="304" name="Google Shape;304;p7"/>
          <p:cNvSpPr txBox="1"/>
          <p:nvPr/>
        </p:nvSpPr>
        <p:spPr>
          <a:xfrm>
            <a:off x="4455313" y="1929197"/>
            <a:ext cx="794479"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dirty="0">
                <a:solidFill>
                  <a:srgbClr val="486081"/>
                </a:solidFill>
                <a:latin typeface="Calibri"/>
                <a:ea typeface="Calibri"/>
                <a:cs typeface="Calibri"/>
                <a:sym typeface="Calibri"/>
              </a:rPr>
              <a:t>Water temp</a:t>
            </a:r>
            <a:endParaRPr dirty="0">
              <a:solidFill>
                <a:srgbClr val="486081"/>
              </a:solidFill>
            </a:endParaRPr>
          </a:p>
          <a:p>
            <a:pPr marL="0" marR="0" lvl="0" indent="0" algn="r" rtl="0">
              <a:spcBef>
                <a:spcPts val="0"/>
              </a:spcBef>
              <a:spcAft>
                <a:spcPts val="0"/>
              </a:spcAft>
              <a:buNone/>
            </a:pPr>
            <a:r>
              <a:rPr lang="en-US" sz="1800" b="1" dirty="0">
                <a:solidFill>
                  <a:srgbClr val="486081"/>
                </a:solidFill>
                <a:latin typeface="Calibri"/>
                <a:ea typeface="Calibri"/>
                <a:cs typeface="Calibri"/>
                <a:sym typeface="Calibri"/>
              </a:rPr>
              <a:t>tmrw</a:t>
            </a:r>
            <a:endParaRPr dirty="0">
              <a:solidFill>
                <a:srgbClr val="486081"/>
              </a:solidFill>
            </a:endParaRPr>
          </a:p>
        </p:txBody>
      </p:sp>
      <p:pic>
        <p:nvPicPr>
          <p:cNvPr id="305" name="Google Shape;305;p7"/>
          <p:cNvPicPr preferRelativeResize="0"/>
          <p:nvPr/>
        </p:nvPicPr>
        <p:blipFill rotWithShape="1">
          <a:blip r:embed="rId3">
            <a:alphaModFix/>
          </a:blip>
          <a:srcRect b="12626"/>
          <a:stretch/>
        </p:blipFill>
        <p:spPr>
          <a:xfrm>
            <a:off x="6767581" y="3580558"/>
            <a:ext cx="892554" cy="779860"/>
          </a:xfrm>
          <a:prstGeom prst="rect">
            <a:avLst/>
          </a:prstGeom>
          <a:noFill/>
          <a:ln>
            <a:noFill/>
          </a:ln>
        </p:spPr>
      </p:pic>
      <p:sp>
        <p:nvSpPr>
          <p:cNvPr id="3" name="Google Shape;303;p7">
            <a:extLst>
              <a:ext uri="{FF2B5EF4-FFF2-40B4-BE49-F238E27FC236}">
                <a16:creationId xmlns:a16="http://schemas.microsoft.com/office/drawing/2014/main" id="{3AE71C2A-EB1D-E77F-F8BD-0489695356BD}"/>
              </a:ext>
            </a:extLst>
          </p:cNvPr>
          <p:cNvSpPr txBox="1"/>
          <p:nvPr/>
        </p:nvSpPr>
        <p:spPr>
          <a:xfrm>
            <a:off x="8087871" y="5926737"/>
            <a:ext cx="91687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3A4AC"/>
                </a:solidFill>
                <a:latin typeface="Calibri"/>
                <a:ea typeface="Calibri"/>
                <a:cs typeface="Calibri"/>
                <a:sym typeface="Calibri"/>
              </a:rPr>
              <a:t>Water temp</a:t>
            </a:r>
            <a:endParaRPr dirty="0"/>
          </a:p>
          <a:p>
            <a:pPr marL="0" marR="0" lvl="0" indent="0" algn="l" rtl="0">
              <a:spcBef>
                <a:spcPts val="0"/>
              </a:spcBef>
              <a:spcAft>
                <a:spcPts val="0"/>
              </a:spcAft>
              <a:buNone/>
            </a:pPr>
            <a:r>
              <a:rPr lang="en-US" sz="1800" b="1" dirty="0">
                <a:solidFill>
                  <a:srgbClr val="03A4AC"/>
                </a:solidFill>
                <a:latin typeface="Calibri"/>
                <a:ea typeface="Calibri"/>
                <a:cs typeface="Calibri"/>
                <a:sym typeface="Calibri"/>
              </a:rPr>
              <a:t>today</a:t>
            </a:r>
            <a:endParaRPr dirty="0"/>
          </a:p>
        </p:txBody>
      </p:sp>
      <p:pic>
        <p:nvPicPr>
          <p:cNvPr id="4" name="Google Shape;295;p7">
            <a:extLst>
              <a:ext uri="{FF2B5EF4-FFF2-40B4-BE49-F238E27FC236}">
                <a16:creationId xmlns:a16="http://schemas.microsoft.com/office/drawing/2014/main" id="{6EE66ECF-7A3A-8E25-CBE1-82DB6A2ED570}"/>
              </a:ext>
            </a:extLst>
          </p:cNvPr>
          <p:cNvPicPr preferRelativeResize="0"/>
          <p:nvPr/>
        </p:nvPicPr>
        <p:blipFill rotWithShape="1">
          <a:blip r:embed="rId3">
            <a:alphaModFix/>
            <a:duotone>
              <a:prstClr val="black"/>
              <a:srgbClr val="0070C0">
                <a:tint val="45000"/>
                <a:satMod val="400000"/>
              </a:srgbClr>
            </a:duotone>
          </a:blip>
          <a:srcRect b="12626"/>
          <a:stretch/>
        </p:blipFill>
        <p:spPr>
          <a:xfrm>
            <a:off x="6406757" y="6001077"/>
            <a:ext cx="892554" cy="779860"/>
          </a:xfrm>
          <a:prstGeom prst="rect">
            <a:avLst/>
          </a:prstGeom>
          <a:noFill/>
          <a:ln>
            <a:noFill/>
          </a:ln>
        </p:spPr>
      </p:pic>
      <p:sp>
        <p:nvSpPr>
          <p:cNvPr id="5" name="Google Shape;304;p7">
            <a:extLst>
              <a:ext uri="{FF2B5EF4-FFF2-40B4-BE49-F238E27FC236}">
                <a16:creationId xmlns:a16="http://schemas.microsoft.com/office/drawing/2014/main" id="{00661546-B207-4ED2-6C1F-9D79DC090102}"/>
              </a:ext>
            </a:extLst>
          </p:cNvPr>
          <p:cNvSpPr txBox="1"/>
          <p:nvPr/>
        </p:nvSpPr>
        <p:spPr>
          <a:xfrm>
            <a:off x="5777457" y="5929342"/>
            <a:ext cx="794479"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dirty="0">
                <a:solidFill>
                  <a:srgbClr val="486081"/>
                </a:solidFill>
                <a:latin typeface="Calibri"/>
                <a:ea typeface="Calibri"/>
                <a:cs typeface="Calibri"/>
                <a:sym typeface="Calibri"/>
              </a:rPr>
              <a:t>Water temp</a:t>
            </a:r>
            <a:endParaRPr dirty="0">
              <a:solidFill>
                <a:srgbClr val="486081"/>
              </a:solidFill>
            </a:endParaRPr>
          </a:p>
          <a:p>
            <a:pPr marL="0" marR="0" lvl="0" indent="0" algn="r" rtl="0">
              <a:spcBef>
                <a:spcPts val="0"/>
              </a:spcBef>
              <a:spcAft>
                <a:spcPts val="0"/>
              </a:spcAft>
              <a:buNone/>
            </a:pPr>
            <a:r>
              <a:rPr lang="en-US" sz="1800" b="1" dirty="0">
                <a:solidFill>
                  <a:srgbClr val="486081"/>
                </a:solidFill>
                <a:latin typeface="Calibri"/>
                <a:ea typeface="Calibri"/>
                <a:cs typeface="Calibri"/>
                <a:sym typeface="Calibri"/>
              </a:rPr>
              <a:t>tmrw</a:t>
            </a:r>
            <a:endParaRPr dirty="0">
              <a:solidFill>
                <a:srgbClr val="486081"/>
              </a:solidFill>
            </a:endParaRPr>
          </a:p>
        </p:txBody>
      </p:sp>
      <p:sp>
        <p:nvSpPr>
          <p:cNvPr id="6" name="Rectangle 5">
            <a:extLst>
              <a:ext uri="{FF2B5EF4-FFF2-40B4-BE49-F238E27FC236}">
                <a16:creationId xmlns:a16="http://schemas.microsoft.com/office/drawing/2014/main" id="{34DA9667-D1F5-4B25-F17B-E510CA793C4E}"/>
              </a:ext>
            </a:extLst>
          </p:cNvPr>
          <p:cNvSpPr/>
          <p:nvPr/>
        </p:nvSpPr>
        <p:spPr>
          <a:xfrm>
            <a:off x="6520004" y="4609512"/>
            <a:ext cx="2378719" cy="461665"/>
          </a:xfrm>
          <a:prstGeom prst="rect">
            <a:avLst/>
          </a:prstGeom>
        </p:spPr>
        <p:txBody>
          <a:bodyPr wrap="square">
            <a:spAutoFit/>
          </a:bodyPr>
          <a:lstStyle/>
          <a:p>
            <a:r>
              <a:rPr lang="en-US" sz="2400" b="1" dirty="0">
                <a:solidFill>
                  <a:srgbClr val="03A4AC"/>
                </a:solidFill>
              </a:rPr>
              <a:t>initial condition</a:t>
            </a:r>
          </a:p>
        </p:txBody>
      </p:sp>
      <p:cxnSp>
        <p:nvCxnSpPr>
          <p:cNvPr id="7" name="Straight Arrow Connector 6">
            <a:extLst>
              <a:ext uri="{FF2B5EF4-FFF2-40B4-BE49-F238E27FC236}">
                <a16:creationId xmlns:a16="http://schemas.microsoft.com/office/drawing/2014/main" id="{4016D3CF-C95F-8D75-C025-6512CD432EEE}"/>
              </a:ext>
            </a:extLst>
          </p:cNvPr>
          <p:cNvCxnSpPr>
            <a:cxnSpLocks/>
          </p:cNvCxnSpPr>
          <p:nvPr/>
        </p:nvCxnSpPr>
        <p:spPr>
          <a:xfrm flipH="1" flipV="1">
            <a:off x="7660135" y="5070764"/>
            <a:ext cx="126120" cy="360218"/>
          </a:xfrm>
          <a:prstGeom prst="straightConnector1">
            <a:avLst/>
          </a:prstGeom>
          <a:ln w="28575">
            <a:solidFill>
              <a:srgbClr val="03A4AC"/>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BA126EA-31E7-030F-9FE1-0C2BEE3609C6}"/>
              </a:ext>
            </a:extLst>
          </p:cNvPr>
          <p:cNvSpPr/>
          <p:nvPr/>
        </p:nvSpPr>
        <p:spPr>
          <a:xfrm>
            <a:off x="457200" y="2067695"/>
            <a:ext cx="3754582" cy="86086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02E3-5024-46DD-ADF7-15E46E6AA9EB}"/>
              </a:ext>
            </a:extLst>
          </p:cNvPr>
          <p:cNvSpPr>
            <a:spLocks noGrp="1"/>
          </p:cNvSpPr>
          <p:nvPr>
            <p:ph type="title"/>
          </p:nvPr>
        </p:nvSpPr>
        <p:spPr/>
        <p:txBody>
          <a:bodyPr/>
          <a:lstStyle/>
          <a:p>
            <a:r>
              <a:rPr lang="en-US" dirty="0"/>
              <a:t>Models are inherently uncertain</a:t>
            </a:r>
          </a:p>
        </p:txBody>
      </p:sp>
      <p:sp>
        <p:nvSpPr>
          <p:cNvPr id="3" name="Content Placeholder 2">
            <a:extLst>
              <a:ext uri="{FF2B5EF4-FFF2-40B4-BE49-F238E27FC236}">
                <a16:creationId xmlns:a16="http://schemas.microsoft.com/office/drawing/2014/main" id="{2A39EF0E-D08B-458D-8A3E-754CC78C61D7}"/>
              </a:ext>
            </a:extLst>
          </p:cNvPr>
          <p:cNvSpPr>
            <a:spLocks noGrp="1"/>
          </p:cNvSpPr>
          <p:nvPr>
            <p:ph idx="1"/>
          </p:nvPr>
        </p:nvSpPr>
        <p:spPr/>
        <p:txBody>
          <a:bodyPr/>
          <a:lstStyle/>
          <a:p>
            <a:pPr marL="0" indent="0">
              <a:buNone/>
            </a:pPr>
            <a:r>
              <a:rPr lang="en-US" u="sng" dirty="0"/>
              <a:t>Sources of uncertainty:</a:t>
            </a:r>
          </a:p>
          <a:p>
            <a:pPr marL="457200" indent="-457200">
              <a:buFont typeface="+mj-lt"/>
              <a:buAutoNum type="arabicPeriod"/>
            </a:pPr>
            <a:r>
              <a:rPr lang="en-US" dirty="0"/>
              <a:t>Process uncertainty</a:t>
            </a:r>
          </a:p>
          <a:p>
            <a:pPr marL="457200" indent="-457200">
              <a:buFont typeface="+mj-lt"/>
              <a:buAutoNum type="arabicPeriod"/>
            </a:pPr>
            <a:r>
              <a:rPr lang="en-US" dirty="0">
                <a:solidFill>
                  <a:srgbClr val="53A264"/>
                </a:solidFill>
              </a:rPr>
              <a:t>Parameter uncertainty</a:t>
            </a:r>
          </a:p>
          <a:p>
            <a:pPr marL="457200" indent="-457200">
              <a:buFont typeface="+mj-lt"/>
              <a:buAutoNum type="arabicPeriod"/>
            </a:pPr>
            <a:r>
              <a:rPr lang="en-US" dirty="0">
                <a:solidFill>
                  <a:schemeClr val="accent6"/>
                </a:solidFill>
              </a:rPr>
              <a:t>Initial conditions uncertainty</a:t>
            </a:r>
          </a:p>
          <a:p>
            <a:pPr marL="457200" indent="-457200">
              <a:buFont typeface="+mj-lt"/>
              <a:buAutoNum type="arabicPeriod"/>
            </a:pPr>
            <a:r>
              <a:rPr lang="en-US" dirty="0">
                <a:solidFill>
                  <a:schemeClr val="bg1">
                    <a:lumMod val="50000"/>
                  </a:schemeClr>
                </a:solidFill>
              </a:rPr>
              <a:t>Driver data uncertainty</a:t>
            </a:r>
          </a:p>
          <a:p>
            <a:pPr lvl="1"/>
            <a:endParaRPr lang="en-US" dirty="0"/>
          </a:p>
        </p:txBody>
      </p:sp>
      <p:pic>
        <p:nvPicPr>
          <p:cNvPr id="8" name="Picture 7">
            <a:extLst>
              <a:ext uri="{FF2B5EF4-FFF2-40B4-BE49-F238E27FC236}">
                <a16:creationId xmlns:a16="http://schemas.microsoft.com/office/drawing/2014/main" id="{4DF1E873-BC39-0EC6-0E14-DC4C237184E9}"/>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pic>
        <p:nvPicPr>
          <p:cNvPr id="10" name="Picture 9">
            <a:extLst>
              <a:ext uri="{FF2B5EF4-FFF2-40B4-BE49-F238E27FC236}">
                <a16:creationId xmlns:a16="http://schemas.microsoft.com/office/drawing/2014/main" id="{AAA306F7-B6DD-866A-D394-766D7D3C52BB}"/>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b="13050"/>
          <a:stretch/>
        </p:blipFill>
        <p:spPr>
          <a:xfrm>
            <a:off x="5838188" y="1286019"/>
            <a:ext cx="2541314" cy="2209687"/>
          </a:xfrm>
          <a:prstGeom prst="rect">
            <a:avLst/>
          </a:prstGeom>
        </p:spPr>
      </p:pic>
      <p:pic>
        <p:nvPicPr>
          <p:cNvPr id="11" name="Picture 10">
            <a:extLst>
              <a:ext uri="{FF2B5EF4-FFF2-40B4-BE49-F238E27FC236}">
                <a16:creationId xmlns:a16="http://schemas.microsoft.com/office/drawing/2014/main" id="{28D17B1D-872F-80FC-1A1D-B71C5D51CCF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781000" y="3571906"/>
            <a:ext cx="892554" cy="779860"/>
          </a:xfrm>
          <a:prstGeom prst="rect">
            <a:avLst/>
          </a:prstGeom>
        </p:spPr>
      </p:pic>
      <p:pic>
        <p:nvPicPr>
          <p:cNvPr id="13" name="Picture 12">
            <a:extLst>
              <a:ext uri="{FF2B5EF4-FFF2-40B4-BE49-F238E27FC236}">
                <a16:creationId xmlns:a16="http://schemas.microsoft.com/office/drawing/2014/main" id="{B5E5FD4E-DC0C-5B3A-65D4-301F5331973C}"/>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932639" y="5924619"/>
            <a:ext cx="892554" cy="779860"/>
          </a:xfrm>
          <a:prstGeom prst="rect">
            <a:avLst/>
          </a:prstGeom>
        </p:spPr>
      </p:pic>
      <p:pic>
        <p:nvPicPr>
          <p:cNvPr id="15" name="Picture 14">
            <a:extLst>
              <a:ext uri="{FF2B5EF4-FFF2-40B4-BE49-F238E27FC236}">
                <a16:creationId xmlns:a16="http://schemas.microsoft.com/office/drawing/2014/main" id="{779D1C82-FF98-6ED9-8C28-C6B4DF3E1045}"/>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570544" y="5953042"/>
            <a:ext cx="892554" cy="779860"/>
          </a:xfrm>
          <a:prstGeom prst="rect">
            <a:avLst/>
          </a:prstGeom>
        </p:spPr>
      </p:pic>
      <p:sp>
        <p:nvSpPr>
          <p:cNvPr id="17" name="TextBox 16">
            <a:extLst>
              <a:ext uri="{FF2B5EF4-FFF2-40B4-BE49-F238E27FC236}">
                <a16:creationId xmlns:a16="http://schemas.microsoft.com/office/drawing/2014/main" id="{767D4BE6-8C21-9268-E24E-A9F7F3B33E1D}"/>
              </a:ext>
            </a:extLst>
          </p:cNvPr>
          <p:cNvSpPr txBox="1"/>
          <p:nvPr/>
        </p:nvSpPr>
        <p:spPr>
          <a:xfrm>
            <a:off x="6016821" y="5305013"/>
            <a:ext cx="2420911" cy="707886"/>
          </a:xfrm>
          <a:prstGeom prst="rect">
            <a:avLst/>
          </a:prstGeom>
          <a:noFill/>
        </p:spPr>
        <p:txBody>
          <a:bodyPr wrap="square" rtlCol="0">
            <a:spAutoFit/>
          </a:bodyPr>
          <a:lstStyle/>
          <a:p>
            <a:r>
              <a:rPr lang="en-IE" sz="4000" i="1" dirty="0">
                <a:solidFill>
                  <a:schemeClr val="accent6"/>
                </a:solidFill>
              </a:rPr>
              <a:t>y</a:t>
            </a:r>
            <a:r>
              <a:rPr lang="en-IE" sz="4000" i="1" dirty="0"/>
              <a:t> = m</a:t>
            </a:r>
            <a:r>
              <a:rPr lang="en-IE" sz="4000" i="1" dirty="0">
                <a:solidFill>
                  <a:schemeClr val="bg1">
                    <a:lumMod val="65000"/>
                  </a:schemeClr>
                </a:solidFill>
              </a:rPr>
              <a:t>x</a:t>
            </a:r>
            <a:r>
              <a:rPr lang="en-IE" sz="4000" i="1" dirty="0"/>
              <a:t> + b</a:t>
            </a:r>
          </a:p>
        </p:txBody>
      </p:sp>
      <p:cxnSp>
        <p:nvCxnSpPr>
          <p:cNvPr id="24" name="Straight Arrow Connector 23">
            <a:extLst>
              <a:ext uri="{FF2B5EF4-FFF2-40B4-BE49-F238E27FC236}">
                <a16:creationId xmlns:a16="http://schemas.microsoft.com/office/drawing/2014/main" id="{81208AB9-72F4-39CA-1B74-42679C05411E}"/>
              </a:ext>
            </a:extLst>
          </p:cNvPr>
          <p:cNvCxnSpPr>
            <a:cxnSpLocks/>
          </p:cNvCxnSpPr>
          <p:nvPr/>
        </p:nvCxnSpPr>
        <p:spPr>
          <a:xfrm flipV="1">
            <a:off x="7307365" y="5077534"/>
            <a:ext cx="0" cy="391585"/>
          </a:xfrm>
          <a:prstGeom prst="straightConnector1">
            <a:avLst/>
          </a:prstGeom>
          <a:ln w="28575">
            <a:solidFill>
              <a:srgbClr val="9B9FA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7E9467-FD2D-1782-7053-7B979DC3C1BB}"/>
              </a:ext>
            </a:extLst>
          </p:cNvPr>
          <p:cNvSpPr/>
          <p:nvPr/>
        </p:nvSpPr>
        <p:spPr>
          <a:xfrm>
            <a:off x="457200" y="4257092"/>
            <a:ext cx="5191369" cy="2475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7D7BD58-EC47-02D4-F582-AF6AE951AD47}"/>
              </a:ext>
            </a:extLst>
          </p:cNvPr>
          <p:cNvSpPr txBox="1"/>
          <p:nvPr/>
        </p:nvSpPr>
        <p:spPr>
          <a:xfrm>
            <a:off x="619589" y="4375557"/>
            <a:ext cx="5069486" cy="1200329"/>
          </a:xfrm>
          <a:prstGeom prst="rect">
            <a:avLst/>
          </a:prstGeom>
          <a:noFill/>
        </p:spPr>
        <p:txBody>
          <a:bodyPr wrap="square" rtlCol="0">
            <a:spAutoFit/>
          </a:bodyPr>
          <a:lstStyle/>
          <a:p>
            <a:r>
              <a:rPr lang="en-US" sz="2400" b="1" dirty="0"/>
              <a:t>Driver uncertainty</a:t>
            </a:r>
            <a:r>
              <a:rPr lang="en-US" sz="2400" dirty="0"/>
              <a:t> comes from inaccuracies in the forecasted variables used to drive the model.</a:t>
            </a:r>
            <a:endParaRPr lang="en-US" sz="4800" dirty="0"/>
          </a:p>
        </p:txBody>
      </p:sp>
      <p:sp>
        <p:nvSpPr>
          <p:cNvPr id="4" name="TextBox 3">
            <a:extLst>
              <a:ext uri="{FF2B5EF4-FFF2-40B4-BE49-F238E27FC236}">
                <a16:creationId xmlns:a16="http://schemas.microsoft.com/office/drawing/2014/main" id="{3224E1FA-5151-9926-36DF-760AE4E35FA9}"/>
              </a:ext>
            </a:extLst>
          </p:cNvPr>
          <p:cNvSpPr txBox="1"/>
          <p:nvPr/>
        </p:nvSpPr>
        <p:spPr>
          <a:xfrm>
            <a:off x="7462627" y="3610761"/>
            <a:ext cx="717549" cy="646331"/>
          </a:xfrm>
          <a:prstGeom prst="rect">
            <a:avLst/>
          </a:prstGeom>
          <a:noFill/>
        </p:spPr>
        <p:txBody>
          <a:bodyPr wrap="square" rtlCol="0">
            <a:spAutoFit/>
          </a:bodyPr>
          <a:lstStyle/>
          <a:p>
            <a:r>
              <a:rPr lang="en-US" b="1" dirty="0">
                <a:solidFill>
                  <a:schemeClr val="bg1">
                    <a:lumMod val="50000"/>
                  </a:schemeClr>
                </a:solidFill>
              </a:rPr>
              <a:t>Air temp</a:t>
            </a:r>
          </a:p>
        </p:txBody>
      </p:sp>
      <p:sp>
        <p:nvSpPr>
          <p:cNvPr id="5" name="TextBox 4">
            <a:extLst>
              <a:ext uri="{FF2B5EF4-FFF2-40B4-BE49-F238E27FC236}">
                <a16:creationId xmlns:a16="http://schemas.microsoft.com/office/drawing/2014/main" id="{04CF9A31-2CCA-8B57-71E2-0D898B7969C1}"/>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chemeClr val="accent6"/>
                </a:solidFill>
              </a:rPr>
              <a:t>Water temp</a:t>
            </a:r>
          </a:p>
        </p:txBody>
      </p:sp>
      <p:sp>
        <p:nvSpPr>
          <p:cNvPr id="6" name="Rectangle 5">
            <a:extLst>
              <a:ext uri="{FF2B5EF4-FFF2-40B4-BE49-F238E27FC236}">
                <a16:creationId xmlns:a16="http://schemas.microsoft.com/office/drawing/2014/main" id="{1E855527-2B0D-AC81-BBE3-EE6606DBBEBE}"/>
              </a:ext>
            </a:extLst>
          </p:cNvPr>
          <p:cNvSpPr/>
          <p:nvPr/>
        </p:nvSpPr>
        <p:spPr>
          <a:xfrm>
            <a:off x="6583490" y="4597557"/>
            <a:ext cx="1581715" cy="461665"/>
          </a:xfrm>
          <a:prstGeom prst="rect">
            <a:avLst/>
          </a:prstGeom>
        </p:spPr>
        <p:txBody>
          <a:bodyPr wrap="none">
            <a:spAutoFit/>
          </a:bodyPr>
          <a:lstStyle/>
          <a:p>
            <a:r>
              <a:rPr lang="en-US" sz="2400" b="1" dirty="0">
                <a:solidFill>
                  <a:srgbClr val="9B9FA1"/>
                </a:solidFill>
              </a:rPr>
              <a:t>driver data</a:t>
            </a:r>
          </a:p>
        </p:txBody>
      </p:sp>
      <p:sp>
        <p:nvSpPr>
          <p:cNvPr id="14" name="TextBox 13">
            <a:extLst>
              <a:ext uri="{FF2B5EF4-FFF2-40B4-BE49-F238E27FC236}">
                <a16:creationId xmlns:a16="http://schemas.microsoft.com/office/drawing/2014/main" id="{60485853-17BB-087E-BF42-98757C001A7C}"/>
              </a:ext>
            </a:extLst>
          </p:cNvPr>
          <p:cNvSpPr txBox="1"/>
          <p:nvPr/>
        </p:nvSpPr>
        <p:spPr>
          <a:xfrm>
            <a:off x="7669668" y="5994826"/>
            <a:ext cx="717549" cy="646331"/>
          </a:xfrm>
          <a:prstGeom prst="rect">
            <a:avLst/>
          </a:prstGeom>
          <a:noFill/>
        </p:spPr>
        <p:txBody>
          <a:bodyPr wrap="square" rtlCol="0">
            <a:spAutoFit/>
          </a:bodyPr>
          <a:lstStyle/>
          <a:p>
            <a:r>
              <a:rPr lang="en-US" b="1" dirty="0">
                <a:solidFill>
                  <a:schemeClr val="bg1">
                    <a:lumMod val="50000"/>
                  </a:schemeClr>
                </a:solidFill>
              </a:rPr>
              <a:t>Air temp</a:t>
            </a:r>
          </a:p>
        </p:txBody>
      </p:sp>
      <p:sp>
        <p:nvSpPr>
          <p:cNvPr id="18" name="TextBox 17">
            <a:extLst>
              <a:ext uri="{FF2B5EF4-FFF2-40B4-BE49-F238E27FC236}">
                <a16:creationId xmlns:a16="http://schemas.microsoft.com/office/drawing/2014/main" id="{1883DFF2-EDA2-32AD-666F-36B2949A4D32}"/>
              </a:ext>
            </a:extLst>
          </p:cNvPr>
          <p:cNvSpPr txBox="1"/>
          <p:nvPr/>
        </p:nvSpPr>
        <p:spPr>
          <a:xfrm>
            <a:off x="6207941" y="6019806"/>
            <a:ext cx="794479" cy="646331"/>
          </a:xfrm>
          <a:prstGeom prst="rect">
            <a:avLst/>
          </a:prstGeom>
          <a:noFill/>
        </p:spPr>
        <p:txBody>
          <a:bodyPr wrap="square" rtlCol="0">
            <a:spAutoFit/>
          </a:bodyPr>
          <a:lstStyle/>
          <a:p>
            <a:pPr algn="r"/>
            <a:r>
              <a:rPr lang="en-US" b="1" dirty="0">
                <a:solidFill>
                  <a:schemeClr val="accent6"/>
                </a:solidFill>
              </a:rPr>
              <a:t>Water temp</a:t>
            </a:r>
          </a:p>
        </p:txBody>
      </p:sp>
      <p:sp>
        <p:nvSpPr>
          <p:cNvPr id="21" name="Rectangle 20">
            <a:extLst>
              <a:ext uri="{FF2B5EF4-FFF2-40B4-BE49-F238E27FC236}">
                <a16:creationId xmlns:a16="http://schemas.microsoft.com/office/drawing/2014/main" id="{50D9B8A3-131C-218F-9840-C83BB0757520}"/>
              </a:ext>
            </a:extLst>
          </p:cNvPr>
          <p:cNvSpPr/>
          <p:nvPr/>
        </p:nvSpPr>
        <p:spPr>
          <a:xfrm>
            <a:off x="457200" y="2067696"/>
            <a:ext cx="4114800" cy="128828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00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BB48-829B-44FD-88D7-BF522D07B1C6}"/>
              </a:ext>
            </a:extLst>
          </p:cNvPr>
          <p:cNvSpPr>
            <a:spLocks noGrp="1"/>
          </p:cNvSpPr>
          <p:nvPr>
            <p:ph type="title"/>
          </p:nvPr>
        </p:nvSpPr>
        <p:spPr>
          <a:xfrm>
            <a:off x="271463" y="533400"/>
            <a:ext cx="8872537" cy="990600"/>
          </a:xfrm>
        </p:spPr>
        <p:txBody>
          <a:bodyPr>
            <a:noAutofit/>
          </a:bodyPr>
          <a:lstStyle/>
          <a:p>
            <a:r>
              <a:rPr lang="en-US" dirty="0"/>
              <a:t>Using Distributions to Represent Uncertainty</a:t>
            </a:r>
          </a:p>
        </p:txBody>
      </p:sp>
      <p:sp>
        <p:nvSpPr>
          <p:cNvPr id="3" name="Content Placeholder 2">
            <a:extLst>
              <a:ext uri="{FF2B5EF4-FFF2-40B4-BE49-F238E27FC236}">
                <a16:creationId xmlns:a16="http://schemas.microsoft.com/office/drawing/2014/main" id="{EEB77578-1E06-42B5-8DE9-CFF415B3A91B}"/>
              </a:ext>
            </a:extLst>
          </p:cNvPr>
          <p:cNvSpPr>
            <a:spLocks noGrp="1"/>
          </p:cNvSpPr>
          <p:nvPr>
            <p:ph idx="1"/>
          </p:nvPr>
        </p:nvSpPr>
        <p:spPr>
          <a:xfrm>
            <a:off x="457200" y="1600200"/>
            <a:ext cx="3906254" cy="4876800"/>
          </a:xfrm>
        </p:spPr>
        <p:txBody>
          <a:bodyPr/>
          <a:lstStyle/>
          <a:p>
            <a:r>
              <a:rPr lang="en-US" dirty="0"/>
              <a:t>Uncertainty can be represented as a distribution of all possible values</a:t>
            </a:r>
          </a:p>
          <a:p>
            <a:endParaRPr lang="en-US" dirty="0"/>
          </a:p>
          <a:p>
            <a:pPr marL="0" indent="0">
              <a:buNone/>
            </a:pPr>
            <a:r>
              <a:rPr lang="en-US" dirty="0"/>
              <a:t>Here, uncertainty is represented as a normal distribution around the mean of 21.1°C with:</a:t>
            </a:r>
          </a:p>
          <a:p>
            <a:pPr marL="457200" indent="-457200">
              <a:buFont typeface="+mj-lt"/>
              <a:buAutoNum type="alphaUcPeriod"/>
            </a:pPr>
            <a:r>
              <a:rPr lang="en-US" dirty="0"/>
              <a:t>Low uncertainty</a:t>
            </a:r>
          </a:p>
          <a:p>
            <a:pPr marL="457200" indent="-457200">
              <a:buFont typeface="+mj-lt"/>
              <a:buAutoNum type="alphaUcPeriod"/>
            </a:pPr>
            <a:r>
              <a:rPr lang="en-US" dirty="0"/>
              <a:t>High uncertainty</a:t>
            </a:r>
          </a:p>
          <a:p>
            <a:pPr marL="0" indent="0">
              <a:buNone/>
            </a:pPr>
            <a:endParaRPr lang="en-US" dirty="0"/>
          </a:p>
          <a:p>
            <a:endParaRPr lang="en-US" dirty="0"/>
          </a:p>
          <a:p>
            <a:endParaRPr lang="en-US" dirty="0"/>
          </a:p>
        </p:txBody>
      </p:sp>
      <p:grpSp>
        <p:nvGrpSpPr>
          <p:cNvPr id="14" name="Group 13">
            <a:extLst>
              <a:ext uri="{FF2B5EF4-FFF2-40B4-BE49-F238E27FC236}">
                <a16:creationId xmlns:a16="http://schemas.microsoft.com/office/drawing/2014/main" id="{1F2062FA-060F-4873-825F-024CA372086F}"/>
              </a:ext>
            </a:extLst>
          </p:cNvPr>
          <p:cNvGrpSpPr/>
          <p:nvPr/>
        </p:nvGrpSpPr>
        <p:grpSpPr>
          <a:xfrm>
            <a:off x="4572001" y="1426726"/>
            <a:ext cx="3721622" cy="2901105"/>
            <a:chOff x="4572001" y="1537566"/>
            <a:chExt cx="3721622" cy="2901105"/>
          </a:xfrm>
        </p:grpSpPr>
        <p:pic>
          <p:nvPicPr>
            <p:cNvPr id="9" name="Picture 8">
              <a:extLst>
                <a:ext uri="{FF2B5EF4-FFF2-40B4-BE49-F238E27FC236}">
                  <a16:creationId xmlns:a16="http://schemas.microsoft.com/office/drawing/2014/main" id="{8E4E917D-697E-4CFA-88CB-2C43F83ECE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1" y="1899933"/>
              <a:ext cx="3721622" cy="2538738"/>
            </a:xfrm>
            <a:prstGeom prst="rect">
              <a:avLst/>
            </a:prstGeom>
          </p:spPr>
        </p:pic>
        <p:sp>
          <p:nvSpPr>
            <p:cNvPr id="12" name="TextBox 11">
              <a:extLst>
                <a:ext uri="{FF2B5EF4-FFF2-40B4-BE49-F238E27FC236}">
                  <a16:creationId xmlns:a16="http://schemas.microsoft.com/office/drawing/2014/main" id="{CC18751E-4B62-47FF-86E9-116FE17B472C}"/>
                </a:ext>
              </a:extLst>
            </p:cNvPr>
            <p:cNvSpPr txBox="1"/>
            <p:nvPr/>
          </p:nvSpPr>
          <p:spPr>
            <a:xfrm>
              <a:off x="5358065" y="1537566"/>
              <a:ext cx="2727013" cy="400110"/>
            </a:xfrm>
            <a:prstGeom prst="rect">
              <a:avLst/>
            </a:prstGeom>
            <a:noFill/>
          </p:spPr>
          <p:txBody>
            <a:bodyPr wrap="square" rtlCol="0">
              <a:spAutoFit/>
            </a:bodyPr>
            <a:lstStyle/>
            <a:p>
              <a:pPr algn="ctr"/>
              <a:r>
                <a:rPr lang="en-US" sz="2000" b="1" dirty="0"/>
                <a:t>A. Low Uncertainty</a:t>
              </a:r>
            </a:p>
          </p:txBody>
        </p:sp>
      </p:grpSp>
      <p:grpSp>
        <p:nvGrpSpPr>
          <p:cNvPr id="15" name="Group 14">
            <a:extLst>
              <a:ext uri="{FF2B5EF4-FFF2-40B4-BE49-F238E27FC236}">
                <a16:creationId xmlns:a16="http://schemas.microsoft.com/office/drawing/2014/main" id="{B665E2E7-464B-43BA-BB56-6F7A49F84381}"/>
              </a:ext>
            </a:extLst>
          </p:cNvPr>
          <p:cNvGrpSpPr/>
          <p:nvPr/>
        </p:nvGrpSpPr>
        <p:grpSpPr>
          <a:xfrm>
            <a:off x="4572002" y="4319262"/>
            <a:ext cx="3721622" cy="2538738"/>
            <a:chOff x="4572002" y="4319262"/>
            <a:chExt cx="3721622" cy="2538738"/>
          </a:xfrm>
        </p:grpSpPr>
        <p:pic>
          <p:nvPicPr>
            <p:cNvPr id="11" name="Picture 10">
              <a:extLst>
                <a:ext uri="{FF2B5EF4-FFF2-40B4-BE49-F238E27FC236}">
                  <a16:creationId xmlns:a16="http://schemas.microsoft.com/office/drawing/2014/main" id="{5FCC1E3F-EDA1-4DB6-AC42-618664E238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2" y="4319262"/>
              <a:ext cx="3721622" cy="2538738"/>
            </a:xfrm>
            <a:prstGeom prst="rect">
              <a:avLst/>
            </a:prstGeom>
          </p:spPr>
        </p:pic>
        <p:sp>
          <p:nvSpPr>
            <p:cNvPr id="13" name="TextBox 12">
              <a:extLst>
                <a:ext uri="{FF2B5EF4-FFF2-40B4-BE49-F238E27FC236}">
                  <a16:creationId xmlns:a16="http://schemas.microsoft.com/office/drawing/2014/main" id="{99700D62-2A3D-494C-932D-438734921018}"/>
                </a:ext>
              </a:extLst>
            </p:cNvPr>
            <p:cNvSpPr txBox="1"/>
            <p:nvPr/>
          </p:nvSpPr>
          <p:spPr>
            <a:xfrm>
              <a:off x="5358064" y="4517494"/>
              <a:ext cx="2727013" cy="400110"/>
            </a:xfrm>
            <a:prstGeom prst="rect">
              <a:avLst/>
            </a:prstGeom>
            <a:noFill/>
          </p:spPr>
          <p:txBody>
            <a:bodyPr wrap="square" rtlCol="0">
              <a:spAutoFit/>
            </a:bodyPr>
            <a:lstStyle/>
            <a:p>
              <a:pPr algn="ctr"/>
              <a:r>
                <a:rPr lang="en-US" sz="2000" b="1" dirty="0"/>
                <a:t>B. High Uncertainty</a:t>
              </a:r>
            </a:p>
          </p:txBody>
        </p:sp>
      </p:grpSp>
    </p:spTree>
    <p:extLst>
      <p:ext uri="{BB962C8B-B14F-4D97-AF65-F5344CB8AC3E}">
        <p14:creationId xmlns:p14="http://schemas.microsoft.com/office/powerpoint/2010/main" val="21672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2C63-EBAA-42F8-90F4-FB87A3CCA31D}"/>
              </a:ext>
            </a:extLst>
          </p:cNvPr>
          <p:cNvSpPr>
            <a:spLocks noGrp="1"/>
          </p:cNvSpPr>
          <p:nvPr>
            <p:ph type="title"/>
          </p:nvPr>
        </p:nvSpPr>
        <p:spPr/>
        <p:txBody>
          <a:bodyPr/>
          <a:lstStyle/>
          <a:p>
            <a:r>
              <a:rPr lang="en-US" dirty="0"/>
              <a:t>Deterministic vs. Probabilistic Forecasts</a:t>
            </a:r>
          </a:p>
        </p:txBody>
      </p:sp>
      <p:sp>
        <p:nvSpPr>
          <p:cNvPr id="3" name="Content Placeholder 2">
            <a:extLst>
              <a:ext uri="{FF2B5EF4-FFF2-40B4-BE49-F238E27FC236}">
                <a16:creationId xmlns:a16="http://schemas.microsoft.com/office/drawing/2014/main" id="{932C2D65-2862-4C46-9705-0FBE288BE77D}"/>
              </a:ext>
            </a:extLst>
          </p:cNvPr>
          <p:cNvSpPr>
            <a:spLocks noGrp="1"/>
          </p:cNvSpPr>
          <p:nvPr>
            <p:ph idx="1"/>
          </p:nvPr>
        </p:nvSpPr>
        <p:spPr>
          <a:xfrm>
            <a:off x="457199" y="1600200"/>
            <a:ext cx="3817609" cy="4876800"/>
          </a:xfrm>
        </p:spPr>
        <p:txBody>
          <a:bodyPr/>
          <a:lstStyle/>
          <a:p>
            <a:pPr marL="0" indent="0">
              <a:buNone/>
            </a:pPr>
            <a:r>
              <a:rPr lang="en-US" sz="2000" b="1" dirty="0"/>
              <a:t>Deterministic</a:t>
            </a:r>
            <a:r>
              <a:rPr lang="en-US" sz="2000" dirty="0"/>
              <a:t> forecast</a:t>
            </a:r>
          </a:p>
          <a:p>
            <a:r>
              <a:rPr lang="en-US" sz="2000" dirty="0"/>
              <a:t>A single line represents the future</a:t>
            </a:r>
          </a:p>
          <a:p>
            <a:r>
              <a:rPr lang="en-US" sz="2000" dirty="0"/>
              <a:t>Uncertainty is not accounted for</a:t>
            </a:r>
          </a:p>
          <a:p>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4FD33C62-FF7D-40F0-A8AA-C0BB1067A746}"/>
              </a:ext>
            </a:extLst>
          </p:cNvPr>
          <p:cNvSpPr txBox="1">
            <a:spLocks/>
          </p:cNvSpPr>
          <p:nvPr/>
        </p:nvSpPr>
        <p:spPr>
          <a:xfrm>
            <a:off x="4998722" y="1600200"/>
            <a:ext cx="368808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b="1" dirty="0"/>
              <a:t>Probabilistic</a:t>
            </a:r>
            <a:r>
              <a:rPr lang="en-US" sz="2000" dirty="0"/>
              <a:t> forecast</a:t>
            </a:r>
          </a:p>
          <a:p>
            <a:r>
              <a:rPr lang="en-US" sz="2000" dirty="0"/>
              <a:t>The range of future outcomes are represented with a likelihood of each occurring</a:t>
            </a:r>
          </a:p>
          <a:p>
            <a:r>
              <a:rPr lang="en-US" sz="2000" dirty="0"/>
              <a:t>Uncertainty is accounted for</a:t>
            </a:r>
          </a:p>
          <a:p>
            <a:endParaRPr lang="en-US" sz="2000" dirty="0"/>
          </a:p>
          <a:p>
            <a:pPr marL="0" indent="0">
              <a:buFont typeface="Arial" pitchFamily="34" charset="0"/>
              <a:buNone/>
            </a:pPr>
            <a:endParaRPr lang="en-US" sz="2000" dirty="0"/>
          </a:p>
        </p:txBody>
      </p:sp>
      <p:grpSp>
        <p:nvGrpSpPr>
          <p:cNvPr id="15" name="Group 14">
            <a:extLst>
              <a:ext uri="{FF2B5EF4-FFF2-40B4-BE49-F238E27FC236}">
                <a16:creationId xmlns:a16="http://schemas.microsoft.com/office/drawing/2014/main" id="{2449A6C6-96AB-869D-EF4A-0DB6EADB3269}"/>
              </a:ext>
            </a:extLst>
          </p:cNvPr>
          <p:cNvGrpSpPr/>
          <p:nvPr/>
        </p:nvGrpSpPr>
        <p:grpSpPr>
          <a:xfrm>
            <a:off x="-77531" y="3615921"/>
            <a:ext cx="3916015" cy="3083815"/>
            <a:chOff x="-77531" y="3615921"/>
            <a:chExt cx="3916015" cy="3083815"/>
          </a:xfrm>
        </p:grpSpPr>
        <p:grpSp>
          <p:nvGrpSpPr>
            <p:cNvPr id="5" name="Group 4">
              <a:extLst>
                <a:ext uri="{FF2B5EF4-FFF2-40B4-BE49-F238E27FC236}">
                  <a16:creationId xmlns:a16="http://schemas.microsoft.com/office/drawing/2014/main" id="{21E5A14B-F1C8-47DF-82D1-A0519E4D4B7E}"/>
                </a:ext>
              </a:extLst>
            </p:cNvPr>
            <p:cNvGrpSpPr/>
            <p:nvPr/>
          </p:nvGrpSpPr>
          <p:grpSpPr>
            <a:xfrm>
              <a:off x="441656" y="3615921"/>
              <a:ext cx="3396828" cy="3083815"/>
              <a:chOff x="1064302" y="869430"/>
              <a:chExt cx="7238286" cy="6175947"/>
            </a:xfrm>
          </p:grpSpPr>
          <p:cxnSp>
            <p:nvCxnSpPr>
              <p:cNvPr id="6" name="Straight Connector 5">
                <a:extLst>
                  <a:ext uri="{FF2B5EF4-FFF2-40B4-BE49-F238E27FC236}">
                    <a16:creationId xmlns:a16="http://schemas.microsoft.com/office/drawing/2014/main" id="{00A42E55-CB99-4BD5-BAA8-AB92A980A042}"/>
                  </a:ext>
                </a:extLst>
              </p:cNvPr>
              <p:cNvCxnSpPr>
                <a:cxnSpLocks/>
              </p:cNvCxnSpPr>
              <p:nvPr/>
            </p:nvCxnSpPr>
            <p:spPr>
              <a:xfrm>
                <a:off x="1064302" y="869430"/>
                <a:ext cx="29980" cy="6175947"/>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2D5E8CF-ED87-431B-B547-B43B8C2F5B84}"/>
                  </a:ext>
                </a:extLst>
              </p:cNvPr>
              <p:cNvCxnSpPr>
                <a:cxnSpLocks/>
              </p:cNvCxnSpPr>
              <p:nvPr/>
            </p:nvCxnSpPr>
            <p:spPr>
              <a:xfrm>
                <a:off x="1076135" y="7020391"/>
                <a:ext cx="7226453"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28DB9969-CED3-4D0C-8747-33D3839C1D60}"/>
                </a:ext>
              </a:extLst>
            </p:cNvPr>
            <p:cNvCxnSpPr>
              <a:cxnSpLocks/>
            </p:cNvCxnSpPr>
            <p:nvPr/>
          </p:nvCxnSpPr>
          <p:spPr>
            <a:xfrm>
              <a:off x="1632256" y="4132171"/>
              <a:ext cx="3101" cy="256756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844A99-EEB1-4A21-B619-AD3C8507532C}"/>
                </a:ext>
              </a:extLst>
            </p:cNvPr>
            <p:cNvSpPr txBox="1"/>
            <p:nvPr/>
          </p:nvSpPr>
          <p:spPr>
            <a:xfrm>
              <a:off x="-77531" y="3826532"/>
              <a:ext cx="2203547" cy="523220"/>
            </a:xfrm>
            <a:prstGeom prst="rect">
              <a:avLst/>
            </a:prstGeom>
            <a:noFill/>
          </p:spPr>
          <p:txBody>
            <a:bodyPr wrap="square" rtlCol="0">
              <a:spAutoFit/>
            </a:bodyPr>
            <a:lstStyle/>
            <a:p>
              <a:pPr algn="ctr"/>
              <a:r>
                <a:rPr lang="en-US" sz="2800" b="1" dirty="0"/>
                <a:t>Past</a:t>
              </a:r>
            </a:p>
          </p:txBody>
        </p:sp>
        <p:sp>
          <p:nvSpPr>
            <p:cNvPr id="11" name="Oval 10">
              <a:extLst>
                <a:ext uri="{FF2B5EF4-FFF2-40B4-BE49-F238E27FC236}">
                  <a16:creationId xmlns:a16="http://schemas.microsoft.com/office/drawing/2014/main" id="{37992786-1A1C-4ACA-81B4-C14191BA75FE}"/>
                </a:ext>
              </a:extLst>
            </p:cNvPr>
            <p:cNvSpPr/>
            <p:nvPr/>
          </p:nvSpPr>
          <p:spPr>
            <a:xfrm>
              <a:off x="825667" y="5303877"/>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CA60BC0-4829-46FC-8EE9-FB89F2DFE3E4}"/>
                </a:ext>
              </a:extLst>
            </p:cNvPr>
            <p:cNvSpPr/>
            <p:nvPr/>
          </p:nvSpPr>
          <p:spPr>
            <a:xfrm>
              <a:off x="1170211" y="4851646"/>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DA8EE7-7F8D-44A0-9B26-0072446EE45C}"/>
                </a:ext>
              </a:extLst>
            </p:cNvPr>
            <p:cNvSpPr/>
            <p:nvPr/>
          </p:nvSpPr>
          <p:spPr>
            <a:xfrm>
              <a:off x="1574044" y="5124617"/>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934405C-E084-47B5-9296-E3630FD1953F}"/>
                </a:ext>
              </a:extLst>
            </p:cNvPr>
            <p:cNvSpPr txBox="1"/>
            <p:nvPr/>
          </p:nvSpPr>
          <p:spPr>
            <a:xfrm>
              <a:off x="1628213" y="3870561"/>
              <a:ext cx="2203547" cy="523220"/>
            </a:xfrm>
            <a:prstGeom prst="rect">
              <a:avLst/>
            </a:prstGeom>
            <a:noFill/>
          </p:spPr>
          <p:txBody>
            <a:bodyPr wrap="square" rtlCol="0">
              <a:spAutoFit/>
            </a:bodyPr>
            <a:lstStyle/>
            <a:p>
              <a:pPr algn="ctr"/>
              <a:r>
                <a:rPr lang="en-US" sz="2800" b="1" dirty="0"/>
                <a:t>Future</a:t>
              </a:r>
            </a:p>
          </p:txBody>
        </p:sp>
        <p:sp>
          <p:nvSpPr>
            <p:cNvPr id="19" name="Freeform: Shape 18">
              <a:extLst>
                <a:ext uri="{FF2B5EF4-FFF2-40B4-BE49-F238E27FC236}">
                  <a16:creationId xmlns:a16="http://schemas.microsoft.com/office/drawing/2014/main" id="{F3798987-EFC4-4EED-8053-46E156D0E345}"/>
                </a:ext>
              </a:extLst>
            </p:cNvPr>
            <p:cNvSpPr/>
            <p:nvPr/>
          </p:nvSpPr>
          <p:spPr>
            <a:xfrm rot="272199">
              <a:off x="1718518" y="4710254"/>
              <a:ext cx="1800915" cy="523220"/>
            </a:xfrm>
            <a:custGeom>
              <a:avLst/>
              <a:gdLst>
                <a:gd name="connsiteX0" fmla="*/ 0 w 3192905"/>
                <a:gd name="connsiteY0" fmla="*/ 767255 h 767255"/>
                <a:gd name="connsiteX1" fmla="*/ 869429 w 3192905"/>
                <a:gd name="connsiteY1" fmla="*/ 2757 h 767255"/>
                <a:gd name="connsiteX2" fmla="*/ 2098623 w 3192905"/>
                <a:gd name="connsiteY2" fmla="*/ 497432 h 767255"/>
                <a:gd name="connsiteX3" fmla="*/ 3192905 w 3192905"/>
                <a:gd name="connsiteY3" fmla="*/ 122678 h 767255"/>
                <a:gd name="connsiteX0" fmla="*/ 0 w 3177003"/>
                <a:gd name="connsiteY0" fmla="*/ 767255 h 767255"/>
                <a:gd name="connsiteX1" fmla="*/ 853527 w 3177003"/>
                <a:gd name="connsiteY1" fmla="*/ 2757 h 767255"/>
                <a:gd name="connsiteX2" fmla="*/ 2082721 w 3177003"/>
                <a:gd name="connsiteY2" fmla="*/ 497432 h 767255"/>
                <a:gd name="connsiteX3" fmla="*/ 3177003 w 3177003"/>
                <a:gd name="connsiteY3" fmla="*/ 122678 h 767255"/>
              </a:gdLst>
              <a:ahLst/>
              <a:cxnLst>
                <a:cxn ang="0">
                  <a:pos x="connsiteX0" y="connsiteY0"/>
                </a:cxn>
                <a:cxn ang="0">
                  <a:pos x="connsiteX1" y="connsiteY1"/>
                </a:cxn>
                <a:cxn ang="0">
                  <a:pos x="connsiteX2" y="connsiteY2"/>
                </a:cxn>
                <a:cxn ang="0">
                  <a:pos x="connsiteX3" y="connsiteY3"/>
                </a:cxn>
              </a:cxnLst>
              <a:rect l="l" t="t" r="r" b="b"/>
              <a:pathLst>
                <a:path w="3177003" h="767255">
                  <a:moveTo>
                    <a:pt x="0" y="767255"/>
                  </a:moveTo>
                  <a:cubicBezTo>
                    <a:pt x="259829" y="407491"/>
                    <a:pt x="506407" y="47728"/>
                    <a:pt x="853527" y="2757"/>
                  </a:cubicBezTo>
                  <a:cubicBezTo>
                    <a:pt x="1200647" y="-42214"/>
                    <a:pt x="1695475" y="477445"/>
                    <a:pt x="2082721" y="497432"/>
                  </a:cubicBezTo>
                  <a:cubicBezTo>
                    <a:pt x="2469967" y="517419"/>
                    <a:pt x="2823485" y="320048"/>
                    <a:pt x="3177003" y="122678"/>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7583878-E6B1-4A14-8EB5-E3BCADB787F3}"/>
              </a:ext>
            </a:extLst>
          </p:cNvPr>
          <p:cNvSpPr/>
          <p:nvPr/>
        </p:nvSpPr>
        <p:spPr>
          <a:xfrm>
            <a:off x="6242331" y="5124617"/>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75B0D4C-3B97-44ED-9DF9-95529F633CA7}"/>
              </a:ext>
            </a:extLst>
          </p:cNvPr>
          <p:cNvSpPr/>
          <p:nvPr/>
        </p:nvSpPr>
        <p:spPr>
          <a:xfrm rot="272199">
            <a:off x="6386805" y="4710254"/>
            <a:ext cx="1800915" cy="523220"/>
          </a:xfrm>
          <a:custGeom>
            <a:avLst/>
            <a:gdLst>
              <a:gd name="connsiteX0" fmla="*/ 0 w 3192905"/>
              <a:gd name="connsiteY0" fmla="*/ 767255 h 767255"/>
              <a:gd name="connsiteX1" fmla="*/ 869429 w 3192905"/>
              <a:gd name="connsiteY1" fmla="*/ 2757 h 767255"/>
              <a:gd name="connsiteX2" fmla="*/ 2098623 w 3192905"/>
              <a:gd name="connsiteY2" fmla="*/ 497432 h 767255"/>
              <a:gd name="connsiteX3" fmla="*/ 3192905 w 3192905"/>
              <a:gd name="connsiteY3" fmla="*/ 122678 h 767255"/>
              <a:gd name="connsiteX0" fmla="*/ 0 w 3177003"/>
              <a:gd name="connsiteY0" fmla="*/ 767255 h 767255"/>
              <a:gd name="connsiteX1" fmla="*/ 853527 w 3177003"/>
              <a:gd name="connsiteY1" fmla="*/ 2757 h 767255"/>
              <a:gd name="connsiteX2" fmla="*/ 2082721 w 3177003"/>
              <a:gd name="connsiteY2" fmla="*/ 497432 h 767255"/>
              <a:gd name="connsiteX3" fmla="*/ 3177003 w 3177003"/>
              <a:gd name="connsiteY3" fmla="*/ 122678 h 767255"/>
            </a:gdLst>
            <a:ahLst/>
            <a:cxnLst>
              <a:cxn ang="0">
                <a:pos x="connsiteX0" y="connsiteY0"/>
              </a:cxn>
              <a:cxn ang="0">
                <a:pos x="connsiteX1" y="connsiteY1"/>
              </a:cxn>
              <a:cxn ang="0">
                <a:pos x="connsiteX2" y="connsiteY2"/>
              </a:cxn>
              <a:cxn ang="0">
                <a:pos x="connsiteX3" y="connsiteY3"/>
              </a:cxn>
            </a:cxnLst>
            <a:rect l="l" t="t" r="r" b="b"/>
            <a:pathLst>
              <a:path w="3177003" h="767255">
                <a:moveTo>
                  <a:pt x="0" y="767255"/>
                </a:moveTo>
                <a:cubicBezTo>
                  <a:pt x="259829" y="407491"/>
                  <a:pt x="506407" y="47728"/>
                  <a:pt x="853527" y="2757"/>
                </a:cubicBezTo>
                <a:cubicBezTo>
                  <a:pt x="1200647" y="-42214"/>
                  <a:pt x="1695475" y="477445"/>
                  <a:pt x="2082721" y="497432"/>
                </a:cubicBezTo>
                <a:cubicBezTo>
                  <a:pt x="2469967" y="517419"/>
                  <a:pt x="2823485" y="320048"/>
                  <a:pt x="3177003" y="122678"/>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D4F5A6-831F-34DF-FA01-485295DAA80E}"/>
              </a:ext>
            </a:extLst>
          </p:cNvPr>
          <p:cNvGrpSpPr/>
          <p:nvPr/>
        </p:nvGrpSpPr>
        <p:grpSpPr>
          <a:xfrm>
            <a:off x="4590756" y="3615921"/>
            <a:ext cx="3916015" cy="3083815"/>
            <a:chOff x="4590756" y="3615921"/>
            <a:chExt cx="3916015" cy="3083815"/>
          </a:xfrm>
        </p:grpSpPr>
        <p:sp>
          <p:nvSpPr>
            <p:cNvPr id="32" name="Freeform: Shape 31">
              <a:extLst>
                <a:ext uri="{FF2B5EF4-FFF2-40B4-BE49-F238E27FC236}">
                  <a16:creationId xmlns:a16="http://schemas.microsoft.com/office/drawing/2014/main" id="{CAD9FE6B-D3B0-41A3-A127-F58F34BA1C69}"/>
                </a:ext>
              </a:extLst>
            </p:cNvPr>
            <p:cNvSpPr/>
            <p:nvPr/>
          </p:nvSpPr>
          <p:spPr>
            <a:xfrm>
              <a:off x="6308702" y="4433853"/>
              <a:ext cx="1901163" cy="914400"/>
            </a:xfrm>
            <a:custGeom>
              <a:avLst/>
              <a:gdLst>
                <a:gd name="connsiteX0" fmla="*/ 13157 w 1901163"/>
                <a:gd name="connsiteY0" fmla="*/ 670999 h 914400"/>
                <a:gd name="connsiteX1" fmla="*/ 266426 w 1901163"/>
                <a:gd name="connsiteY1" fmla="*/ 348656 h 914400"/>
                <a:gd name="connsiteX2" fmla="*/ 542720 w 1901163"/>
                <a:gd name="connsiteY2" fmla="*/ 134858 h 914400"/>
                <a:gd name="connsiteX3" fmla="*/ 980184 w 1901163"/>
                <a:gd name="connsiteY3" fmla="*/ 273005 h 914400"/>
                <a:gd name="connsiteX4" fmla="*/ 1009787 w 1901163"/>
                <a:gd name="connsiteY4" fmla="*/ 289451 h 914400"/>
                <a:gd name="connsiteX5" fmla="*/ 1506458 w 1901163"/>
                <a:gd name="connsiteY5" fmla="*/ 368392 h 914400"/>
                <a:gd name="connsiteX6" fmla="*/ 1901163 w 1901163"/>
                <a:gd name="connsiteY6" fmla="*/ 0 h 914400"/>
                <a:gd name="connsiteX7" fmla="*/ 1901163 w 1901163"/>
                <a:gd name="connsiteY7" fmla="*/ 914400 h 914400"/>
                <a:gd name="connsiteX8" fmla="*/ 1539350 w 1901163"/>
                <a:gd name="connsiteY8" fmla="*/ 842038 h 914400"/>
                <a:gd name="connsiteX9" fmla="*/ 963738 w 1901163"/>
                <a:gd name="connsiteY9" fmla="*/ 710469 h 914400"/>
                <a:gd name="connsiteX10" fmla="*/ 621661 w 1901163"/>
                <a:gd name="connsiteY10" fmla="*/ 434176 h 914400"/>
                <a:gd name="connsiteX11" fmla="*/ 351945 w 1901163"/>
                <a:gd name="connsiteY11" fmla="*/ 496671 h 914400"/>
                <a:gd name="connsiteX12" fmla="*/ 0 w 1901163"/>
                <a:gd name="connsiteY12" fmla="*/ 855194 h 914400"/>
                <a:gd name="connsiteX13" fmla="*/ 13157 w 1901163"/>
                <a:gd name="connsiteY13" fmla="*/ 670999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1163" h="914400">
                  <a:moveTo>
                    <a:pt x="13157" y="670999"/>
                  </a:moveTo>
                  <a:lnTo>
                    <a:pt x="266426" y="348656"/>
                  </a:lnTo>
                  <a:lnTo>
                    <a:pt x="542720" y="134858"/>
                  </a:lnTo>
                  <a:lnTo>
                    <a:pt x="980184" y="273005"/>
                  </a:lnTo>
                  <a:cubicBezTo>
                    <a:pt x="1007885" y="286854"/>
                    <a:pt x="999565" y="279226"/>
                    <a:pt x="1009787" y="289451"/>
                  </a:cubicBezTo>
                  <a:lnTo>
                    <a:pt x="1506458" y="368392"/>
                  </a:lnTo>
                  <a:lnTo>
                    <a:pt x="1901163" y="0"/>
                  </a:lnTo>
                  <a:lnTo>
                    <a:pt x="1901163" y="914400"/>
                  </a:lnTo>
                  <a:lnTo>
                    <a:pt x="1539350" y="842038"/>
                  </a:lnTo>
                  <a:lnTo>
                    <a:pt x="963738" y="710469"/>
                  </a:lnTo>
                  <a:lnTo>
                    <a:pt x="621661" y="434176"/>
                  </a:lnTo>
                  <a:lnTo>
                    <a:pt x="351945" y="496671"/>
                  </a:lnTo>
                  <a:lnTo>
                    <a:pt x="0" y="855194"/>
                  </a:lnTo>
                  <a:lnTo>
                    <a:pt x="13157" y="670999"/>
                  </a:lnTo>
                  <a:close/>
                </a:path>
              </a:pathLst>
            </a:custGeom>
            <a:ln>
              <a:solidFill>
                <a:srgbClr val="53A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055FF88-A847-0635-3384-D1B28B6AEE09}"/>
                </a:ext>
              </a:extLst>
            </p:cNvPr>
            <p:cNvGrpSpPr/>
            <p:nvPr/>
          </p:nvGrpSpPr>
          <p:grpSpPr>
            <a:xfrm>
              <a:off x="4590756" y="3615921"/>
              <a:ext cx="3916015" cy="3083815"/>
              <a:chOff x="4590756" y="3615921"/>
              <a:chExt cx="3916015" cy="3083815"/>
            </a:xfrm>
          </p:grpSpPr>
          <p:grpSp>
            <p:nvGrpSpPr>
              <p:cNvPr id="22" name="Group 21">
                <a:extLst>
                  <a:ext uri="{FF2B5EF4-FFF2-40B4-BE49-F238E27FC236}">
                    <a16:creationId xmlns:a16="http://schemas.microsoft.com/office/drawing/2014/main" id="{16969724-8B9A-44F0-8F58-58F538B72DA8}"/>
                  </a:ext>
                </a:extLst>
              </p:cNvPr>
              <p:cNvGrpSpPr/>
              <p:nvPr/>
            </p:nvGrpSpPr>
            <p:grpSpPr>
              <a:xfrm>
                <a:off x="5109943" y="3615921"/>
                <a:ext cx="3396828" cy="3083815"/>
                <a:chOff x="1064302" y="869430"/>
                <a:chExt cx="7238286" cy="6175947"/>
              </a:xfrm>
            </p:grpSpPr>
            <p:cxnSp>
              <p:nvCxnSpPr>
                <p:cNvPr id="23" name="Straight Connector 22">
                  <a:extLst>
                    <a:ext uri="{FF2B5EF4-FFF2-40B4-BE49-F238E27FC236}">
                      <a16:creationId xmlns:a16="http://schemas.microsoft.com/office/drawing/2014/main" id="{5F639AD1-D6FB-4431-B41B-A95B17885F58}"/>
                    </a:ext>
                  </a:extLst>
                </p:cNvPr>
                <p:cNvCxnSpPr>
                  <a:cxnSpLocks/>
                </p:cNvCxnSpPr>
                <p:nvPr/>
              </p:nvCxnSpPr>
              <p:spPr>
                <a:xfrm>
                  <a:off x="1064302" y="869430"/>
                  <a:ext cx="29980" cy="6175947"/>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D36E4F-2A56-4DD2-AE71-14A0990B92C8}"/>
                    </a:ext>
                  </a:extLst>
                </p:cNvPr>
                <p:cNvCxnSpPr>
                  <a:cxnSpLocks/>
                </p:cNvCxnSpPr>
                <p:nvPr/>
              </p:nvCxnSpPr>
              <p:spPr>
                <a:xfrm>
                  <a:off x="1076135" y="7020391"/>
                  <a:ext cx="7226453"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67982427-65BB-4802-9B39-2D4EC79CA869}"/>
                  </a:ext>
                </a:extLst>
              </p:cNvPr>
              <p:cNvCxnSpPr>
                <a:cxnSpLocks/>
              </p:cNvCxnSpPr>
              <p:nvPr/>
            </p:nvCxnSpPr>
            <p:spPr>
              <a:xfrm>
                <a:off x="6300543" y="4132171"/>
                <a:ext cx="3101" cy="256756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DB8DA6D-744B-4C7F-ACD3-678C0E2AB2D6}"/>
                  </a:ext>
                </a:extLst>
              </p:cNvPr>
              <p:cNvSpPr txBox="1"/>
              <p:nvPr/>
            </p:nvSpPr>
            <p:spPr>
              <a:xfrm>
                <a:off x="4590756" y="3826532"/>
                <a:ext cx="2203547" cy="523220"/>
              </a:xfrm>
              <a:prstGeom prst="rect">
                <a:avLst/>
              </a:prstGeom>
              <a:noFill/>
            </p:spPr>
            <p:txBody>
              <a:bodyPr wrap="square" rtlCol="0">
                <a:spAutoFit/>
              </a:bodyPr>
              <a:lstStyle/>
              <a:p>
                <a:pPr algn="ctr"/>
                <a:r>
                  <a:rPr lang="en-US" sz="2800" b="1" dirty="0"/>
                  <a:t>Past</a:t>
                </a:r>
              </a:p>
            </p:txBody>
          </p:sp>
          <p:sp>
            <p:nvSpPr>
              <p:cNvPr id="27" name="Oval 26">
                <a:extLst>
                  <a:ext uri="{FF2B5EF4-FFF2-40B4-BE49-F238E27FC236}">
                    <a16:creationId xmlns:a16="http://schemas.microsoft.com/office/drawing/2014/main" id="{2C608A7C-5A1A-4478-AABC-D57ACB00A8B9}"/>
                  </a:ext>
                </a:extLst>
              </p:cNvPr>
              <p:cNvSpPr/>
              <p:nvPr/>
            </p:nvSpPr>
            <p:spPr>
              <a:xfrm>
                <a:off x="5493954" y="5303877"/>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F32E03-8A1A-4222-BCCB-4D5AF13A58E4}"/>
                  </a:ext>
                </a:extLst>
              </p:cNvPr>
              <p:cNvSpPr/>
              <p:nvPr/>
            </p:nvSpPr>
            <p:spPr>
              <a:xfrm>
                <a:off x="5838498" y="4851646"/>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4CE392C-5ABF-4498-89B9-42C9517EEF94}"/>
                  </a:ext>
                </a:extLst>
              </p:cNvPr>
              <p:cNvSpPr txBox="1"/>
              <p:nvPr/>
            </p:nvSpPr>
            <p:spPr>
              <a:xfrm>
                <a:off x="6296500" y="3870561"/>
                <a:ext cx="2203547" cy="523220"/>
              </a:xfrm>
              <a:prstGeom prst="rect">
                <a:avLst/>
              </a:prstGeom>
              <a:noFill/>
            </p:spPr>
            <p:txBody>
              <a:bodyPr wrap="square" rtlCol="0">
                <a:spAutoFit/>
              </a:bodyPr>
              <a:lstStyle/>
              <a:p>
                <a:pPr algn="ctr"/>
                <a:r>
                  <a:rPr lang="en-US" sz="2800" b="1" dirty="0"/>
                  <a:t>Future</a:t>
                </a:r>
              </a:p>
            </p:txBody>
          </p:sp>
          <p:sp>
            <p:nvSpPr>
              <p:cNvPr id="33" name="Freeform: Shape 32">
                <a:extLst>
                  <a:ext uri="{FF2B5EF4-FFF2-40B4-BE49-F238E27FC236}">
                    <a16:creationId xmlns:a16="http://schemas.microsoft.com/office/drawing/2014/main" id="{F3FE6E1B-35E0-40DF-B151-6E936BD89D5F}"/>
                  </a:ext>
                </a:extLst>
              </p:cNvPr>
              <p:cNvSpPr/>
              <p:nvPr/>
            </p:nvSpPr>
            <p:spPr>
              <a:xfrm>
                <a:off x="6300542" y="4706858"/>
                <a:ext cx="1909323" cy="532851"/>
              </a:xfrm>
              <a:custGeom>
                <a:avLst/>
                <a:gdLst>
                  <a:gd name="connsiteX0" fmla="*/ 6579 w 1924187"/>
                  <a:gd name="connsiteY0" fmla="*/ 480224 h 532851"/>
                  <a:gd name="connsiteX1" fmla="*/ 282872 w 1924187"/>
                  <a:gd name="connsiteY1" fmla="*/ 190774 h 532851"/>
                  <a:gd name="connsiteX2" fmla="*/ 552587 w 1924187"/>
                  <a:gd name="connsiteY2" fmla="*/ 0 h 532851"/>
                  <a:gd name="connsiteX3" fmla="*/ 1006498 w 1924187"/>
                  <a:gd name="connsiteY3" fmla="*/ 134857 h 532851"/>
                  <a:gd name="connsiteX4" fmla="*/ 1542639 w 1924187"/>
                  <a:gd name="connsiteY4" fmla="*/ 230244 h 532851"/>
                  <a:gd name="connsiteX5" fmla="*/ 1924187 w 1924187"/>
                  <a:gd name="connsiteY5" fmla="*/ 42759 h 532851"/>
                  <a:gd name="connsiteX6" fmla="*/ 1924187 w 1924187"/>
                  <a:gd name="connsiteY6" fmla="*/ 440754 h 532851"/>
                  <a:gd name="connsiteX7" fmla="*/ 1529482 w 1924187"/>
                  <a:gd name="connsiteY7" fmla="*/ 381548 h 532851"/>
                  <a:gd name="connsiteX8" fmla="*/ 980184 w 1924187"/>
                  <a:gd name="connsiteY8" fmla="*/ 302607 h 532851"/>
                  <a:gd name="connsiteX9" fmla="*/ 578901 w 1924187"/>
                  <a:gd name="connsiteY9" fmla="*/ 111833 h 532851"/>
                  <a:gd name="connsiteX10" fmla="*/ 332210 w 1924187"/>
                  <a:gd name="connsiteY10" fmla="*/ 226955 h 532851"/>
                  <a:gd name="connsiteX11" fmla="*/ 0 w 1924187"/>
                  <a:gd name="connsiteY11" fmla="*/ 532851 h 532851"/>
                  <a:gd name="connsiteX12" fmla="*/ 6579 w 1924187"/>
                  <a:gd name="connsiteY12" fmla="*/ 480224 h 53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4187" h="532851">
                    <a:moveTo>
                      <a:pt x="6579" y="480224"/>
                    </a:moveTo>
                    <a:lnTo>
                      <a:pt x="282872" y="190774"/>
                    </a:lnTo>
                    <a:lnTo>
                      <a:pt x="552587" y="0"/>
                    </a:lnTo>
                    <a:lnTo>
                      <a:pt x="1006498" y="134857"/>
                    </a:lnTo>
                    <a:lnTo>
                      <a:pt x="1542639" y="230244"/>
                    </a:lnTo>
                    <a:lnTo>
                      <a:pt x="1924187" y="42759"/>
                    </a:lnTo>
                    <a:lnTo>
                      <a:pt x="1924187" y="440754"/>
                    </a:lnTo>
                    <a:lnTo>
                      <a:pt x="1529482" y="381548"/>
                    </a:lnTo>
                    <a:lnTo>
                      <a:pt x="980184" y="302607"/>
                    </a:lnTo>
                    <a:lnTo>
                      <a:pt x="578901" y="111833"/>
                    </a:lnTo>
                    <a:lnTo>
                      <a:pt x="332210" y="226955"/>
                    </a:lnTo>
                    <a:lnTo>
                      <a:pt x="0" y="532851"/>
                    </a:lnTo>
                    <a:lnTo>
                      <a:pt x="6579" y="480224"/>
                    </a:lnTo>
                    <a:close/>
                  </a:path>
                </a:pathLst>
              </a:custGeom>
              <a:solidFill>
                <a:srgbClr val="3B7647"/>
              </a:solidFill>
              <a:ln>
                <a:solidFill>
                  <a:srgbClr val="3B7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7" name="Picture 16">
            <a:extLst>
              <a:ext uri="{FF2B5EF4-FFF2-40B4-BE49-F238E27FC236}">
                <a16:creationId xmlns:a16="http://schemas.microsoft.com/office/drawing/2014/main" id="{EEB589B9-CF9E-37C4-7667-A816DF4548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7812" y="5660452"/>
            <a:ext cx="1511673" cy="883556"/>
          </a:xfrm>
          <a:prstGeom prst="rect">
            <a:avLst/>
          </a:prstGeom>
        </p:spPr>
      </p:pic>
      <p:sp>
        <p:nvSpPr>
          <p:cNvPr id="21" name="Right Brace 20">
            <a:extLst>
              <a:ext uri="{FF2B5EF4-FFF2-40B4-BE49-F238E27FC236}">
                <a16:creationId xmlns:a16="http://schemas.microsoft.com/office/drawing/2014/main" id="{C0B531F8-CED8-36E1-27C5-303D5AB01E38}"/>
              </a:ext>
            </a:extLst>
          </p:cNvPr>
          <p:cNvSpPr/>
          <p:nvPr/>
        </p:nvSpPr>
        <p:spPr>
          <a:xfrm>
            <a:off x="8265823" y="4433853"/>
            <a:ext cx="459376" cy="964179"/>
          </a:xfrm>
          <a:prstGeom prst="rightBrace">
            <a:avLst>
              <a:gd name="adj1" fmla="val 46098"/>
              <a:gd name="adj2" fmla="val 523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B7D5B0C-492E-22D7-3C54-2860234495A7}"/>
              </a:ext>
            </a:extLst>
          </p:cNvPr>
          <p:cNvCxnSpPr>
            <a:cxnSpLocks/>
          </p:cNvCxnSpPr>
          <p:nvPr/>
        </p:nvCxnSpPr>
        <p:spPr>
          <a:xfrm flipH="1">
            <a:off x="8506771" y="4998150"/>
            <a:ext cx="235989" cy="8206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7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3580-91B5-4B02-8E28-51FAD0E40C1F}"/>
              </a:ext>
            </a:extLst>
          </p:cNvPr>
          <p:cNvSpPr>
            <a:spLocks noGrp="1"/>
          </p:cNvSpPr>
          <p:nvPr>
            <p:ph type="title"/>
          </p:nvPr>
        </p:nvSpPr>
        <p:spPr/>
        <p:txBody>
          <a:bodyPr>
            <a:normAutofit/>
          </a:bodyPr>
          <a:lstStyle/>
          <a:p>
            <a:r>
              <a:rPr lang="en-US" dirty="0"/>
              <a:t>Ensemble forecasts</a:t>
            </a:r>
          </a:p>
        </p:txBody>
      </p:sp>
      <p:sp>
        <p:nvSpPr>
          <p:cNvPr id="3" name="Content Placeholder 2">
            <a:extLst>
              <a:ext uri="{FF2B5EF4-FFF2-40B4-BE49-F238E27FC236}">
                <a16:creationId xmlns:a16="http://schemas.microsoft.com/office/drawing/2014/main" id="{FDEAB607-B8EC-4F6B-94C5-7384F3D45D29}"/>
              </a:ext>
            </a:extLst>
          </p:cNvPr>
          <p:cNvSpPr>
            <a:spLocks noGrp="1"/>
          </p:cNvSpPr>
          <p:nvPr>
            <p:ph idx="1"/>
          </p:nvPr>
        </p:nvSpPr>
        <p:spPr>
          <a:xfrm>
            <a:off x="370704" y="1600200"/>
            <a:ext cx="3354762" cy="4876800"/>
          </a:xfrm>
        </p:spPr>
        <p:txBody>
          <a:bodyPr>
            <a:normAutofit fontScale="85000" lnSpcReduction="10000"/>
          </a:bodyPr>
          <a:lstStyle/>
          <a:p>
            <a:pPr marL="0" indent="0">
              <a:buNone/>
            </a:pPr>
            <a:r>
              <a:rPr lang="en-US" dirty="0"/>
              <a:t>Instead of running just a single forecast, a model is run multiple times with slightly different conditions, often based on a distribution of possible values</a:t>
            </a:r>
          </a:p>
          <a:p>
            <a:pPr marL="0" indent="0">
              <a:buNone/>
            </a:pPr>
            <a:endParaRPr lang="en-US" dirty="0"/>
          </a:p>
          <a:p>
            <a:pPr marL="0" indent="0">
              <a:buNone/>
            </a:pPr>
            <a:r>
              <a:rPr lang="en-US" dirty="0"/>
              <a:t>The complete set of forecasts is referred to as the </a:t>
            </a:r>
            <a:r>
              <a:rPr lang="en-US" b="1" dirty="0"/>
              <a:t>ensemble.</a:t>
            </a:r>
            <a:endParaRPr lang="en-US" dirty="0"/>
          </a:p>
          <a:p>
            <a:pPr marL="0" indent="0">
              <a:buNone/>
            </a:pPr>
            <a:r>
              <a:rPr lang="en-US" dirty="0"/>
              <a:t>Individual forecasts within it are </a:t>
            </a:r>
            <a:r>
              <a:rPr lang="en-US" b="1" dirty="0"/>
              <a:t>ensemble</a:t>
            </a:r>
            <a:r>
              <a:rPr lang="en-US" dirty="0"/>
              <a:t> </a:t>
            </a:r>
            <a:r>
              <a:rPr lang="en-US" b="1" dirty="0"/>
              <a:t>members.</a:t>
            </a:r>
          </a:p>
          <a:p>
            <a:pPr marL="0" indent="0">
              <a:buNone/>
            </a:pPr>
            <a:r>
              <a:rPr lang="en-US" dirty="0"/>
              <a:t>Commonly, each member of the ensemble is </a:t>
            </a:r>
            <a:r>
              <a:rPr lang="en-US" b="1" dirty="0"/>
              <a:t>equally likely</a:t>
            </a:r>
            <a:r>
              <a:rPr lang="en-US" dirty="0"/>
              <a:t> to occur.</a:t>
            </a:r>
          </a:p>
          <a:p>
            <a:r>
              <a:rPr lang="en-US" b="1" dirty="0"/>
              <a:t>This allows us to generate a probabilistic forecast!</a:t>
            </a:r>
          </a:p>
        </p:txBody>
      </p:sp>
      <p:cxnSp>
        <p:nvCxnSpPr>
          <p:cNvPr id="80" name="Straight Connector 79">
            <a:extLst>
              <a:ext uri="{FF2B5EF4-FFF2-40B4-BE49-F238E27FC236}">
                <a16:creationId xmlns:a16="http://schemas.microsoft.com/office/drawing/2014/main" id="{FC068C84-2818-4A62-A145-C540B8E4DFEE}"/>
              </a:ext>
            </a:extLst>
          </p:cNvPr>
          <p:cNvCxnSpPr>
            <a:cxnSpLocks/>
          </p:cNvCxnSpPr>
          <p:nvPr/>
        </p:nvCxnSpPr>
        <p:spPr>
          <a:xfrm>
            <a:off x="6091408" y="2733264"/>
            <a:ext cx="28130" cy="329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BD073020-5A22-441F-8FD4-FB9D0724D607}"/>
              </a:ext>
            </a:extLst>
          </p:cNvPr>
          <p:cNvSpPr/>
          <p:nvPr/>
        </p:nvSpPr>
        <p:spPr>
          <a:xfrm>
            <a:off x="4489861" y="3289295"/>
            <a:ext cx="67606" cy="70493"/>
          </a:xfrm>
          <a:prstGeom prst="ellipse">
            <a:avLst/>
          </a:prstGeom>
          <a:solidFill>
            <a:srgbClr val="1D7E34"/>
          </a:solidFill>
          <a:ln>
            <a:solidFill>
              <a:srgbClr val="1D7E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1F6435B-3981-40D0-9725-F47D8003D708}"/>
              </a:ext>
            </a:extLst>
          </p:cNvPr>
          <p:cNvSpPr/>
          <p:nvPr/>
        </p:nvSpPr>
        <p:spPr>
          <a:xfrm>
            <a:off x="5216656" y="3934250"/>
            <a:ext cx="67606" cy="70493"/>
          </a:xfrm>
          <a:prstGeom prst="ellipse">
            <a:avLst/>
          </a:prstGeom>
          <a:solidFill>
            <a:srgbClr val="1D7E34"/>
          </a:solidFill>
          <a:ln>
            <a:solidFill>
              <a:srgbClr val="1D7E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8D9776F-D177-4CBD-B430-CD5BA96061E0}"/>
              </a:ext>
            </a:extLst>
          </p:cNvPr>
          <p:cNvSpPr/>
          <p:nvPr/>
        </p:nvSpPr>
        <p:spPr>
          <a:xfrm>
            <a:off x="6066957" y="3530738"/>
            <a:ext cx="67606" cy="70493"/>
          </a:xfrm>
          <a:prstGeom prst="ellipse">
            <a:avLst/>
          </a:prstGeom>
          <a:solidFill>
            <a:srgbClr val="1D7E34"/>
          </a:solidFill>
          <a:ln>
            <a:solidFill>
              <a:srgbClr val="1D7E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C586CD01-D952-4377-AEC4-587026064797}"/>
              </a:ext>
            </a:extLst>
          </p:cNvPr>
          <p:cNvGrpSpPr/>
          <p:nvPr/>
        </p:nvGrpSpPr>
        <p:grpSpPr>
          <a:xfrm>
            <a:off x="3233649" y="2453278"/>
            <a:ext cx="5270703" cy="4217634"/>
            <a:chOff x="42676" y="972476"/>
            <a:chExt cx="8510959" cy="6188777"/>
          </a:xfrm>
        </p:grpSpPr>
        <p:grpSp>
          <p:nvGrpSpPr>
            <p:cNvPr id="89" name="Group 88">
              <a:extLst>
                <a:ext uri="{FF2B5EF4-FFF2-40B4-BE49-F238E27FC236}">
                  <a16:creationId xmlns:a16="http://schemas.microsoft.com/office/drawing/2014/main" id="{382E6510-5E70-4C3D-90EB-8D14A3E4C290}"/>
                </a:ext>
              </a:extLst>
            </p:cNvPr>
            <p:cNvGrpSpPr/>
            <p:nvPr/>
          </p:nvGrpSpPr>
          <p:grpSpPr>
            <a:xfrm>
              <a:off x="1683026" y="972476"/>
              <a:ext cx="6743698" cy="5266679"/>
              <a:chOff x="1510748" y="972476"/>
              <a:chExt cx="6743698" cy="5266679"/>
            </a:xfrm>
          </p:grpSpPr>
          <p:cxnSp>
            <p:nvCxnSpPr>
              <p:cNvPr id="97" name="Straight Arrow Connector 96">
                <a:extLst>
                  <a:ext uri="{FF2B5EF4-FFF2-40B4-BE49-F238E27FC236}">
                    <a16:creationId xmlns:a16="http://schemas.microsoft.com/office/drawing/2014/main" id="{7D891890-D939-43A7-A46D-5833F5A005C3}"/>
                  </a:ext>
                </a:extLst>
              </p:cNvPr>
              <p:cNvCxnSpPr>
                <a:cxnSpLocks/>
              </p:cNvCxnSpPr>
              <p:nvPr/>
            </p:nvCxnSpPr>
            <p:spPr>
              <a:xfrm flipV="1">
                <a:off x="1510748" y="6223379"/>
                <a:ext cx="6743698" cy="5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940160E-A9B5-463A-BEC6-458A96ABC9C3}"/>
                  </a:ext>
                </a:extLst>
              </p:cNvPr>
              <p:cNvCxnSpPr>
                <a:cxnSpLocks/>
              </p:cNvCxnSpPr>
              <p:nvPr/>
            </p:nvCxnSpPr>
            <p:spPr>
              <a:xfrm flipV="1">
                <a:off x="1521381" y="972476"/>
                <a:ext cx="0" cy="52666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988D8BDD-3CC6-492E-91E2-840149BDE205}"/>
                </a:ext>
              </a:extLst>
            </p:cNvPr>
            <p:cNvSpPr txBox="1"/>
            <p:nvPr/>
          </p:nvSpPr>
          <p:spPr>
            <a:xfrm>
              <a:off x="4492051" y="6393229"/>
              <a:ext cx="469850" cy="767751"/>
            </a:xfrm>
            <a:prstGeom prst="rect">
              <a:avLst/>
            </a:prstGeom>
            <a:noFill/>
          </p:spPr>
          <p:txBody>
            <a:bodyPr wrap="square" rtlCol="0">
              <a:spAutoFit/>
            </a:bodyPr>
            <a:lstStyle/>
            <a:p>
              <a:r>
                <a:rPr lang="en-US" sz="2800" b="1" dirty="0"/>
                <a:t>t</a:t>
              </a:r>
            </a:p>
          </p:txBody>
        </p:sp>
        <p:sp>
          <p:nvSpPr>
            <p:cNvPr id="91" name="TextBox 90">
              <a:extLst>
                <a:ext uri="{FF2B5EF4-FFF2-40B4-BE49-F238E27FC236}">
                  <a16:creationId xmlns:a16="http://schemas.microsoft.com/office/drawing/2014/main" id="{FC242123-7F2A-48B8-84D6-C7B1275AF4F9}"/>
                </a:ext>
              </a:extLst>
            </p:cNvPr>
            <p:cNvSpPr txBox="1"/>
            <p:nvPr/>
          </p:nvSpPr>
          <p:spPr>
            <a:xfrm>
              <a:off x="3053636" y="6393502"/>
              <a:ext cx="1057561" cy="767751"/>
            </a:xfrm>
            <a:prstGeom prst="rect">
              <a:avLst/>
            </a:prstGeom>
            <a:noFill/>
          </p:spPr>
          <p:txBody>
            <a:bodyPr wrap="square" rtlCol="0">
              <a:spAutoFit/>
            </a:bodyPr>
            <a:lstStyle/>
            <a:p>
              <a:r>
                <a:rPr lang="en-US" sz="2800" b="1" dirty="0"/>
                <a:t>t-1</a:t>
              </a:r>
            </a:p>
          </p:txBody>
        </p:sp>
        <p:sp>
          <p:nvSpPr>
            <p:cNvPr id="92" name="TextBox 91">
              <a:extLst>
                <a:ext uri="{FF2B5EF4-FFF2-40B4-BE49-F238E27FC236}">
                  <a16:creationId xmlns:a16="http://schemas.microsoft.com/office/drawing/2014/main" id="{17918D46-6BE0-4FC7-BB78-F89437781EF5}"/>
                </a:ext>
              </a:extLst>
            </p:cNvPr>
            <p:cNvSpPr txBox="1"/>
            <p:nvPr/>
          </p:nvSpPr>
          <p:spPr>
            <a:xfrm>
              <a:off x="1700508" y="6393229"/>
              <a:ext cx="972275" cy="767751"/>
            </a:xfrm>
            <a:prstGeom prst="rect">
              <a:avLst/>
            </a:prstGeom>
            <a:noFill/>
          </p:spPr>
          <p:txBody>
            <a:bodyPr wrap="square" rtlCol="0">
              <a:spAutoFit/>
            </a:bodyPr>
            <a:lstStyle/>
            <a:p>
              <a:r>
                <a:rPr lang="en-US" sz="2800" b="1" dirty="0"/>
                <a:t>t-2</a:t>
              </a:r>
            </a:p>
          </p:txBody>
        </p:sp>
        <p:sp>
          <p:nvSpPr>
            <p:cNvPr id="93" name="TextBox 92">
              <a:extLst>
                <a:ext uri="{FF2B5EF4-FFF2-40B4-BE49-F238E27FC236}">
                  <a16:creationId xmlns:a16="http://schemas.microsoft.com/office/drawing/2014/main" id="{7454B374-9D60-4D56-940A-98E4D0EB907C}"/>
                </a:ext>
              </a:extLst>
            </p:cNvPr>
            <p:cNvSpPr txBox="1"/>
            <p:nvPr/>
          </p:nvSpPr>
          <p:spPr>
            <a:xfrm>
              <a:off x="5522816" y="6364638"/>
              <a:ext cx="1592406" cy="767751"/>
            </a:xfrm>
            <a:prstGeom prst="rect">
              <a:avLst/>
            </a:prstGeom>
            <a:noFill/>
          </p:spPr>
          <p:txBody>
            <a:bodyPr wrap="square" rtlCol="0">
              <a:spAutoFit/>
            </a:bodyPr>
            <a:lstStyle/>
            <a:p>
              <a:r>
                <a:rPr lang="en-US" sz="2800" b="1" dirty="0"/>
                <a:t>t+1</a:t>
              </a:r>
            </a:p>
          </p:txBody>
        </p:sp>
        <p:sp>
          <p:nvSpPr>
            <p:cNvPr id="94" name="TextBox 93">
              <a:extLst>
                <a:ext uri="{FF2B5EF4-FFF2-40B4-BE49-F238E27FC236}">
                  <a16:creationId xmlns:a16="http://schemas.microsoft.com/office/drawing/2014/main" id="{B10F1C51-8285-4685-BA2A-5AABBF860EF0}"/>
                </a:ext>
              </a:extLst>
            </p:cNvPr>
            <p:cNvSpPr txBox="1"/>
            <p:nvPr/>
          </p:nvSpPr>
          <p:spPr>
            <a:xfrm>
              <a:off x="42676" y="1613936"/>
              <a:ext cx="1842206" cy="767751"/>
            </a:xfrm>
            <a:prstGeom prst="rect">
              <a:avLst/>
            </a:prstGeom>
            <a:noFill/>
          </p:spPr>
          <p:txBody>
            <a:bodyPr wrap="square" rtlCol="0">
              <a:spAutoFit/>
            </a:bodyPr>
            <a:lstStyle/>
            <a:p>
              <a:r>
                <a:rPr lang="en-US" sz="2800" b="1" dirty="0"/>
                <a:t>Value</a:t>
              </a:r>
            </a:p>
          </p:txBody>
        </p:sp>
        <p:sp>
          <p:nvSpPr>
            <p:cNvPr id="95" name="TextBox 94">
              <a:extLst>
                <a:ext uri="{FF2B5EF4-FFF2-40B4-BE49-F238E27FC236}">
                  <a16:creationId xmlns:a16="http://schemas.microsoft.com/office/drawing/2014/main" id="{388B239D-06F3-49F5-B2C5-1A0B384890D9}"/>
                </a:ext>
              </a:extLst>
            </p:cNvPr>
            <p:cNvSpPr txBox="1"/>
            <p:nvPr/>
          </p:nvSpPr>
          <p:spPr>
            <a:xfrm>
              <a:off x="6961229" y="6359829"/>
              <a:ext cx="1592406" cy="767751"/>
            </a:xfrm>
            <a:prstGeom prst="rect">
              <a:avLst/>
            </a:prstGeom>
            <a:noFill/>
          </p:spPr>
          <p:txBody>
            <a:bodyPr wrap="square" rtlCol="0">
              <a:spAutoFit/>
            </a:bodyPr>
            <a:lstStyle/>
            <a:p>
              <a:r>
                <a:rPr lang="en-US" sz="2800" b="1" dirty="0"/>
                <a:t>t+2</a:t>
              </a:r>
            </a:p>
          </p:txBody>
        </p:sp>
      </p:grpSp>
      <p:sp>
        <p:nvSpPr>
          <p:cNvPr id="101" name="TextBox 100">
            <a:extLst>
              <a:ext uri="{FF2B5EF4-FFF2-40B4-BE49-F238E27FC236}">
                <a16:creationId xmlns:a16="http://schemas.microsoft.com/office/drawing/2014/main" id="{ACBFFCC3-50B0-4B75-8674-F2A4C17C4854}"/>
              </a:ext>
            </a:extLst>
          </p:cNvPr>
          <p:cNvSpPr txBox="1"/>
          <p:nvPr/>
        </p:nvSpPr>
        <p:spPr>
          <a:xfrm>
            <a:off x="4707720" y="2453278"/>
            <a:ext cx="1153085" cy="523220"/>
          </a:xfrm>
          <a:prstGeom prst="rect">
            <a:avLst/>
          </a:prstGeom>
          <a:noFill/>
        </p:spPr>
        <p:txBody>
          <a:bodyPr wrap="square" rtlCol="0">
            <a:spAutoFit/>
          </a:bodyPr>
          <a:lstStyle/>
          <a:p>
            <a:r>
              <a:rPr lang="en-US" sz="2800" b="1" dirty="0"/>
              <a:t>Past</a:t>
            </a:r>
          </a:p>
        </p:txBody>
      </p:sp>
      <p:sp>
        <p:nvSpPr>
          <p:cNvPr id="102" name="TextBox 101">
            <a:extLst>
              <a:ext uri="{FF2B5EF4-FFF2-40B4-BE49-F238E27FC236}">
                <a16:creationId xmlns:a16="http://schemas.microsoft.com/office/drawing/2014/main" id="{7D784EB5-6C93-4DFC-BA54-A2A906C5D3BB}"/>
              </a:ext>
            </a:extLst>
          </p:cNvPr>
          <p:cNvSpPr txBox="1"/>
          <p:nvPr/>
        </p:nvSpPr>
        <p:spPr>
          <a:xfrm>
            <a:off x="6886228" y="2453278"/>
            <a:ext cx="1194866" cy="523220"/>
          </a:xfrm>
          <a:prstGeom prst="rect">
            <a:avLst/>
          </a:prstGeom>
          <a:noFill/>
        </p:spPr>
        <p:txBody>
          <a:bodyPr wrap="square" rtlCol="0">
            <a:spAutoFit/>
          </a:bodyPr>
          <a:lstStyle/>
          <a:p>
            <a:r>
              <a:rPr lang="en-US" sz="2800" b="1" dirty="0"/>
              <a:t>Future</a:t>
            </a:r>
          </a:p>
        </p:txBody>
      </p:sp>
      <p:grpSp>
        <p:nvGrpSpPr>
          <p:cNvPr id="188" name="Group 187">
            <a:extLst>
              <a:ext uri="{FF2B5EF4-FFF2-40B4-BE49-F238E27FC236}">
                <a16:creationId xmlns:a16="http://schemas.microsoft.com/office/drawing/2014/main" id="{664D616D-C60A-4F84-BC56-37CDB8BA6689}"/>
              </a:ext>
            </a:extLst>
          </p:cNvPr>
          <p:cNvGrpSpPr/>
          <p:nvPr/>
        </p:nvGrpSpPr>
        <p:grpSpPr>
          <a:xfrm>
            <a:off x="6134563" y="3479018"/>
            <a:ext cx="1874067" cy="736610"/>
            <a:chOff x="6134563" y="3479018"/>
            <a:chExt cx="1874067" cy="736610"/>
          </a:xfrm>
        </p:grpSpPr>
        <p:sp>
          <p:nvSpPr>
            <p:cNvPr id="103" name="Oval 102">
              <a:extLst>
                <a:ext uri="{FF2B5EF4-FFF2-40B4-BE49-F238E27FC236}">
                  <a16:creationId xmlns:a16="http://schemas.microsoft.com/office/drawing/2014/main" id="{213406C6-5E4E-41D2-9F5D-573728FDF3F9}"/>
                </a:ext>
              </a:extLst>
            </p:cNvPr>
            <p:cNvSpPr/>
            <p:nvPr/>
          </p:nvSpPr>
          <p:spPr>
            <a:xfrm>
              <a:off x="6967989" y="3479018"/>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363D0380-1905-4D66-8B27-EB5E22F78E48}"/>
                </a:ext>
              </a:extLst>
            </p:cNvPr>
            <p:cNvCxnSpPr>
              <a:cxnSpLocks/>
              <a:stCxn id="83" idx="6"/>
              <a:endCxn id="103" idx="2"/>
            </p:cNvCxnSpPr>
            <p:nvPr/>
          </p:nvCxnSpPr>
          <p:spPr>
            <a:xfrm flipV="1">
              <a:off x="6134563" y="3514265"/>
              <a:ext cx="833426" cy="517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7A028A-B016-4AD6-B39B-9FE5BE48E265}"/>
                </a:ext>
              </a:extLst>
            </p:cNvPr>
            <p:cNvCxnSpPr>
              <a:cxnSpLocks/>
              <a:stCxn id="103" idx="6"/>
              <a:endCxn id="106" idx="2"/>
            </p:cNvCxnSpPr>
            <p:nvPr/>
          </p:nvCxnSpPr>
          <p:spPr>
            <a:xfrm>
              <a:off x="7035595" y="3514265"/>
              <a:ext cx="905429" cy="6661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48F921D8-7915-46C0-9952-86E9743D56DC}"/>
                </a:ext>
              </a:extLst>
            </p:cNvPr>
            <p:cNvSpPr/>
            <p:nvPr/>
          </p:nvSpPr>
          <p:spPr>
            <a:xfrm>
              <a:off x="7941024" y="4145135"/>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E115D003-17F0-4EEC-85A2-50C9F94795AD}"/>
              </a:ext>
            </a:extLst>
          </p:cNvPr>
          <p:cNvGrpSpPr/>
          <p:nvPr/>
        </p:nvGrpSpPr>
        <p:grpSpPr>
          <a:xfrm>
            <a:off x="6134563" y="3306558"/>
            <a:ext cx="1874067" cy="259427"/>
            <a:chOff x="6134563" y="3306558"/>
            <a:chExt cx="1874067" cy="259427"/>
          </a:xfrm>
        </p:grpSpPr>
        <p:sp>
          <p:nvSpPr>
            <p:cNvPr id="109" name="Oval 108">
              <a:extLst>
                <a:ext uri="{FF2B5EF4-FFF2-40B4-BE49-F238E27FC236}">
                  <a16:creationId xmlns:a16="http://schemas.microsoft.com/office/drawing/2014/main" id="{6497C23B-5165-42E1-A833-0F9B8B83DF74}"/>
                </a:ext>
              </a:extLst>
            </p:cNvPr>
            <p:cNvSpPr/>
            <p:nvPr/>
          </p:nvSpPr>
          <p:spPr>
            <a:xfrm>
              <a:off x="6966564" y="3306558"/>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03174760-F4BD-474A-9864-5547DF2C78E2}"/>
                </a:ext>
              </a:extLst>
            </p:cNvPr>
            <p:cNvCxnSpPr>
              <a:cxnSpLocks/>
              <a:stCxn id="83" idx="6"/>
              <a:endCxn id="109" idx="2"/>
            </p:cNvCxnSpPr>
            <p:nvPr/>
          </p:nvCxnSpPr>
          <p:spPr>
            <a:xfrm flipV="1">
              <a:off x="6134563" y="3341805"/>
              <a:ext cx="832001" cy="2241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F681A8-5FFA-4E49-80CA-B4C81E524398}"/>
                </a:ext>
              </a:extLst>
            </p:cNvPr>
            <p:cNvCxnSpPr>
              <a:cxnSpLocks/>
              <a:stCxn id="109" idx="6"/>
              <a:endCxn id="112" idx="2"/>
            </p:cNvCxnSpPr>
            <p:nvPr/>
          </p:nvCxnSpPr>
          <p:spPr>
            <a:xfrm>
              <a:off x="7034170" y="3341805"/>
              <a:ext cx="906854" cy="1207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5001C28C-6D0C-4BAC-A463-41C4358B7BA7}"/>
                </a:ext>
              </a:extLst>
            </p:cNvPr>
            <p:cNvSpPr/>
            <p:nvPr/>
          </p:nvSpPr>
          <p:spPr>
            <a:xfrm>
              <a:off x="7941024" y="3427298"/>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E0964CA7-08DA-49DE-A767-EBC75C2EF6ED}"/>
              </a:ext>
            </a:extLst>
          </p:cNvPr>
          <p:cNvGrpSpPr/>
          <p:nvPr/>
        </p:nvGrpSpPr>
        <p:grpSpPr>
          <a:xfrm>
            <a:off x="6134563" y="3565985"/>
            <a:ext cx="1874066" cy="368609"/>
            <a:chOff x="6134563" y="3565985"/>
            <a:chExt cx="1874066" cy="368609"/>
          </a:xfrm>
        </p:grpSpPr>
        <p:sp>
          <p:nvSpPr>
            <p:cNvPr id="115" name="Oval 114">
              <a:extLst>
                <a:ext uri="{FF2B5EF4-FFF2-40B4-BE49-F238E27FC236}">
                  <a16:creationId xmlns:a16="http://schemas.microsoft.com/office/drawing/2014/main" id="{9DCA2F0A-CADD-4249-85D4-CA243AF15402}"/>
                </a:ext>
              </a:extLst>
            </p:cNvPr>
            <p:cNvSpPr/>
            <p:nvPr/>
          </p:nvSpPr>
          <p:spPr>
            <a:xfrm>
              <a:off x="6966564" y="3864101"/>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A8A0C0C2-E443-4615-A0BA-5256D3EB4FA6}"/>
                </a:ext>
              </a:extLst>
            </p:cNvPr>
            <p:cNvCxnSpPr>
              <a:cxnSpLocks/>
              <a:stCxn id="83" idx="6"/>
              <a:endCxn id="115" idx="2"/>
            </p:cNvCxnSpPr>
            <p:nvPr/>
          </p:nvCxnSpPr>
          <p:spPr>
            <a:xfrm>
              <a:off x="6134563" y="3565985"/>
              <a:ext cx="832001" cy="3333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39A81AC-2EFB-4BDB-90C1-CF2B4236F648}"/>
                </a:ext>
              </a:extLst>
            </p:cNvPr>
            <p:cNvCxnSpPr>
              <a:cxnSpLocks/>
              <a:stCxn id="115" idx="6"/>
              <a:endCxn id="118" idx="2"/>
            </p:cNvCxnSpPr>
            <p:nvPr/>
          </p:nvCxnSpPr>
          <p:spPr>
            <a:xfrm flipV="1">
              <a:off x="7034170" y="3702921"/>
              <a:ext cx="906853" cy="19642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672E6FBB-29D0-4D8B-AB89-11E849571A65}"/>
                </a:ext>
              </a:extLst>
            </p:cNvPr>
            <p:cNvSpPr/>
            <p:nvPr/>
          </p:nvSpPr>
          <p:spPr>
            <a:xfrm>
              <a:off x="7941023" y="3667674"/>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9989F62-CE45-482A-9013-F5E375E517C6}"/>
              </a:ext>
            </a:extLst>
          </p:cNvPr>
          <p:cNvGrpSpPr/>
          <p:nvPr/>
        </p:nvGrpSpPr>
        <p:grpSpPr>
          <a:xfrm>
            <a:off x="6134563" y="3521626"/>
            <a:ext cx="1875492" cy="142831"/>
            <a:chOff x="6134563" y="3521626"/>
            <a:chExt cx="1875492" cy="142831"/>
          </a:xfrm>
        </p:grpSpPr>
        <p:sp>
          <p:nvSpPr>
            <p:cNvPr id="121" name="Oval 120">
              <a:extLst>
                <a:ext uri="{FF2B5EF4-FFF2-40B4-BE49-F238E27FC236}">
                  <a16:creationId xmlns:a16="http://schemas.microsoft.com/office/drawing/2014/main" id="{A73D7D5C-6AF9-40FC-8C3A-1AD728E30090}"/>
                </a:ext>
              </a:extLst>
            </p:cNvPr>
            <p:cNvSpPr/>
            <p:nvPr/>
          </p:nvSpPr>
          <p:spPr>
            <a:xfrm>
              <a:off x="6966564" y="3593964"/>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F06B197F-0EF4-436C-AE33-82BB286CFE7B}"/>
                </a:ext>
              </a:extLst>
            </p:cNvPr>
            <p:cNvCxnSpPr>
              <a:cxnSpLocks/>
              <a:stCxn id="83" idx="6"/>
              <a:endCxn id="121" idx="2"/>
            </p:cNvCxnSpPr>
            <p:nvPr/>
          </p:nvCxnSpPr>
          <p:spPr>
            <a:xfrm>
              <a:off x="6134563" y="3565985"/>
              <a:ext cx="832001" cy="6322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7DC8747-F8D2-4AB7-B791-23CAE111F22D}"/>
                </a:ext>
              </a:extLst>
            </p:cNvPr>
            <p:cNvCxnSpPr>
              <a:cxnSpLocks/>
              <a:stCxn id="121" idx="6"/>
              <a:endCxn id="124" idx="2"/>
            </p:cNvCxnSpPr>
            <p:nvPr/>
          </p:nvCxnSpPr>
          <p:spPr>
            <a:xfrm flipV="1">
              <a:off x="7034170" y="3556873"/>
              <a:ext cx="908279" cy="7233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A77799E7-B463-4029-95A5-416ECB68CE5A}"/>
                </a:ext>
              </a:extLst>
            </p:cNvPr>
            <p:cNvSpPr/>
            <p:nvPr/>
          </p:nvSpPr>
          <p:spPr>
            <a:xfrm>
              <a:off x="7942449" y="3521626"/>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0871C6F4-777A-4B91-8076-848C916B5AB9}"/>
              </a:ext>
            </a:extLst>
          </p:cNvPr>
          <p:cNvGrpSpPr/>
          <p:nvPr/>
        </p:nvGrpSpPr>
        <p:grpSpPr>
          <a:xfrm>
            <a:off x="6134563" y="3402730"/>
            <a:ext cx="1864471" cy="417501"/>
            <a:chOff x="6134563" y="3402730"/>
            <a:chExt cx="1864471" cy="417501"/>
          </a:xfrm>
        </p:grpSpPr>
        <p:sp>
          <p:nvSpPr>
            <p:cNvPr id="127" name="Oval 126">
              <a:extLst>
                <a:ext uri="{FF2B5EF4-FFF2-40B4-BE49-F238E27FC236}">
                  <a16:creationId xmlns:a16="http://schemas.microsoft.com/office/drawing/2014/main" id="{0D7398DB-67FD-4560-A84E-EF72C2F3A6AC}"/>
                </a:ext>
              </a:extLst>
            </p:cNvPr>
            <p:cNvSpPr/>
            <p:nvPr/>
          </p:nvSpPr>
          <p:spPr>
            <a:xfrm>
              <a:off x="6960021" y="3402730"/>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652C8A9E-44E1-44DF-A5BC-D6C1914A8DF7}"/>
                </a:ext>
              </a:extLst>
            </p:cNvPr>
            <p:cNvCxnSpPr>
              <a:cxnSpLocks/>
              <a:stCxn id="83" idx="6"/>
              <a:endCxn id="127" idx="2"/>
            </p:cNvCxnSpPr>
            <p:nvPr/>
          </p:nvCxnSpPr>
          <p:spPr>
            <a:xfrm flipV="1">
              <a:off x="6134563" y="3437977"/>
              <a:ext cx="825458" cy="12800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49034E0-ED62-49EB-A274-7A77B48F57BE}"/>
                </a:ext>
              </a:extLst>
            </p:cNvPr>
            <p:cNvCxnSpPr>
              <a:cxnSpLocks/>
              <a:stCxn id="127" idx="6"/>
              <a:endCxn id="130" idx="2"/>
            </p:cNvCxnSpPr>
            <p:nvPr/>
          </p:nvCxnSpPr>
          <p:spPr>
            <a:xfrm>
              <a:off x="7027627" y="3437977"/>
              <a:ext cx="903801" cy="34700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B53B4209-0420-4D80-9471-B6624C87AFBA}"/>
                </a:ext>
              </a:extLst>
            </p:cNvPr>
            <p:cNvSpPr/>
            <p:nvPr/>
          </p:nvSpPr>
          <p:spPr>
            <a:xfrm>
              <a:off x="7931428" y="3749738"/>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7CF105BF-02C7-45E7-9388-CB5EAB5C7AC6}"/>
              </a:ext>
            </a:extLst>
          </p:cNvPr>
          <p:cNvGrpSpPr/>
          <p:nvPr/>
        </p:nvGrpSpPr>
        <p:grpSpPr>
          <a:xfrm>
            <a:off x="6134563" y="3565985"/>
            <a:ext cx="1870035" cy="474005"/>
            <a:chOff x="6134563" y="3565985"/>
            <a:chExt cx="1870035" cy="474005"/>
          </a:xfrm>
        </p:grpSpPr>
        <p:sp>
          <p:nvSpPr>
            <p:cNvPr id="133" name="Oval 132">
              <a:extLst>
                <a:ext uri="{FF2B5EF4-FFF2-40B4-BE49-F238E27FC236}">
                  <a16:creationId xmlns:a16="http://schemas.microsoft.com/office/drawing/2014/main" id="{24363376-DF57-47E9-BA9A-B4CE8344A7DC}"/>
                </a:ext>
              </a:extLst>
            </p:cNvPr>
            <p:cNvSpPr/>
            <p:nvPr/>
          </p:nvSpPr>
          <p:spPr>
            <a:xfrm>
              <a:off x="6962751" y="3786745"/>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2282E50A-77B8-4918-B68B-317B22BA397D}"/>
                </a:ext>
              </a:extLst>
            </p:cNvPr>
            <p:cNvCxnSpPr>
              <a:cxnSpLocks/>
              <a:stCxn id="83" idx="6"/>
              <a:endCxn id="133" idx="2"/>
            </p:cNvCxnSpPr>
            <p:nvPr/>
          </p:nvCxnSpPr>
          <p:spPr>
            <a:xfrm>
              <a:off x="6134563" y="3565985"/>
              <a:ext cx="828188" cy="25600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96F7E1-276B-4B94-9660-F4998DA1DD74}"/>
                </a:ext>
              </a:extLst>
            </p:cNvPr>
            <p:cNvCxnSpPr>
              <a:cxnSpLocks/>
              <a:stCxn id="133" idx="6"/>
              <a:endCxn id="136" idx="2"/>
            </p:cNvCxnSpPr>
            <p:nvPr/>
          </p:nvCxnSpPr>
          <p:spPr>
            <a:xfrm>
              <a:off x="7030357" y="3821992"/>
              <a:ext cx="906635" cy="18275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6B93E135-646D-40E9-834C-E93D233B33A1}"/>
                </a:ext>
              </a:extLst>
            </p:cNvPr>
            <p:cNvSpPr/>
            <p:nvPr/>
          </p:nvSpPr>
          <p:spPr>
            <a:xfrm>
              <a:off x="7936992" y="3969497"/>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F5873CCD-2BBE-4ED9-95B3-B07C18A30EF7}"/>
              </a:ext>
            </a:extLst>
          </p:cNvPr>
          <p:cNvGrpSpPr/>
          <p:nvPr/>
        </p:nvGrpSpPr>
        <p:grpSpPr>
          <a:xfrm>
            <a:off x="6134563" y="3057210"/>
            <a:ext cx="1872051" cy="508775"/>
            <a:chOff x="6134563" y="3057210"/>
            <a:chExt cx="1872051" cy="508775"/>
          </a:xfrm>
        </p:grpSpPr>
        <p:sp>
          <p:nvSpPr>
            <p:cNvPr id="139" name="Oval 138">
              <a:extLst>
                <a:ext uri="{FF2B5EF4-FFF2-40B4-BE49-F238E27FC236}">
                  <a16:creationId xmlns:a16="http://schemas.microsoft.com/office/drawing/2014/main" id="{557EC717-618F-4FE4-9256-734FC5CF46D6}"/>
                </a:ext>
              </a:extLst>
            </p:cNvPr>
            <p:cNvSpPr/>
            <p:nvPr/>
          </p:nvSpPr>
          <p:spPr>
            <a:xfrm>
              <a:off x="6966564" y="3057210"/>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1CE2D7EB-1B4A-4B8C-9A43-41BD95C91480}"/>
                </a:ext>
              </a:extLst>
            </p:cNvPr>
            <p:cNvCxnSpPr>
              <a:cxnSpLocks/>
              <a:stCxn id="83" idx="6"/>
              <a:endCxn id="139" idx="2"/>
            </p:cNvCxnSpPr>
            <p:nvPr/>
          </p:nvCxnSpPr>
          <p:spPr>
            <a:xfrm flipV="1">
              <a:off x="6134563" y="3092457"/>
              <a:ext cx="832001" cy="47352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620CC4C-ACFE-41D9-9236-13EC36B8D82C}"/>
                </a:ext>
              </a:extLst>
            </p:cNvPr>
            <p:cNvCxnSpPr>
              <a:cxnSpLocks/>
              <a:stCxn id="139" idx="6"/>
              <a:endCxn id="142" idx="2"/>
            </p:cNvCxnSpPr>
            <p:nvPr/>
          </p:nvCxnSpPr>
          <p:spPr>
            <a:xfrm>
              <a:off x="7034170" y="3092457"/>
              <a:ext cx="904838" cy="595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84B546B1-B9E2-42ED-9CE7-CBF58605A414}"/>
                </a:ext>
              </a:extLst>
            </p:cNvPr>
            <p:cNvSpPr/>
            <p:nvPr/>
          </p:nvSpPr>
          <p:spPr>
            <a:xfrm>
              <a:off x="7939008" y="3116795"/>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38366CF-B379-4BDF-9D33-9E2B2BFDC00D}"/>
              </a:ext>
            </a:extLst>
          </p:cNvPr>
          <p:cNvGrpSpPr/>
          <p:nvPr/>
        </p:nvGrpSpPr>
        <p:grpSpPr>
          <a:xfrm>
            <a:off x="6134563" y="3565985"/>
            <a:ext cx="1873764" cy="569531"/>
            <a:chOff x="6134563" y="3565985"/>
            <a:chExt cx="1873764" cy="569531"/>
          </a:xfrm>
        </p:grpSpPr>
        <p:sp>
          <p:nvSpPr>
            <p:cNvPr id="145" name="Oval 144">
              <a:extLst>
                <a:ext uri="{FF2B5EF4-FFF2-40B4-BE49-F238E27FC236}">
                  <a16:creationId xmlns:a16="http://schemas.microsoft.com/office/drawing/2014/main" id="{1AAE71BE-551A-4BC7-A034-6F34E8041A87}"/>
                </a:ext>
              </a:extLst>
            </p:cNvPr>
            <p:cNvSpPr/>
            <p:nvPr/>
          </p:nvSpPr>
          <p:spPr>
            <a:xfrm>
              <a:off x="6965207" y="3957535"/>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C72DC4C3-64DC-46EF-BA7E-D437A64E4CCE}"/>
                </a:ext>
              </a:extLst>
            </p:cNvPr>
            <p:cNvCxnSpPr>
              <a:cxnSpLocks/>
              <a:stCxn id="83" idx="6"/>
              <a:endCxn id="145" idx="2"/>
            </p:cNvCxnSpPr>
            <p:nvPr/>
          </p:nvCxnSpPr>
          <p:spPr>
            <a:xfrm>
              <a:off x="6134563" y="3565985"/>
              <a:ext cx="830644" cy="42679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6E81235-8028-4B3F-A49D-734A7D258C5F}"/>
                </a:ext>
              </a:extLst>
            </p:cNvPr>
            <p:cNvCxnSpPr>
              <a:cxnSpLocks/>
              <a:stCxn id="145" idx="6"/>
              <a:endCxn id="148" idx="2"/>
            </p:cNvCxnSpPr>
            <p:nvPr/>
          </p:nvCxnSpPr>
          <p:spPr>
            <a:xfrm>
              <a:off x="7032813" y="3992782"/>
              <a:ext cx="907908" cy="1074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F1132086-62D2-40E7-AB29-A68CA389F374}"/>
                </a:ext>
              </a:extLst>
            </p:cNvPr>
            <p:cNvSpPr/>
            <p:nvPr/>
          </p:nvSpPr>
          <p:spPr>
            <a:xfrm>
              <a:off x="7940721" y="4065023"/>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19A3E10D-662B-49BA-8BFE-5D77908A93E9}"/>
              </a:ext>
            </a:extLst>
          </p:cNvPr>
          <p:cNvGrpSpPr/>
          <p:nvPr/>
        </p:nvGrpSpPr>
        <p:grpSpPr>
          <a:xfrm>
            <a:off x="6134563" y="3565985"/>
            <a:ext cx="1872051" cy="1030159"/>
            <a:chOff x="6134563" y="3565985"/>
            <a:chExt cx="1872051" cy="1030159"/>
          </a:xfrm>
        </p:grpSpPr>
        <p:sp>
          <p:nvSpPr>
            <p:cNvPr id="151" name="Oval 150">
              <a:extLst>
                <a:ext uri="{FF2B5EF4-FFF2-40B4-BE49-F238E27FC236}">
                  <a16:creationId xmlns:a16="http://schemas.microsoft.com/office/drawing/2014/main" id="{8C04CA05-F603-4BD1-803B-9E48ED38708B}"/>
                </a:ext>
              </a:extLst>
            </p:cNvPr>
            <p:cNvSpPr/>
            <p:nvPr/>
          </p:nvSpPr>
          <p:spPr>
            <a:xfrm>
              <a:off x="6966564" y="4133472"/>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80ED8D5B-37C0-4865-8683-6FEC029893BB}"/>
                </a:ext>
              </a:extLst>
            </p:cNvPr>
            <p:cNvCxnSpPr>
              <a:cxnSpLocks/>
              <a:stCxn id="83" idx="6"/>
              <a:endCxn id="151" idx="2"/>
            </p:cNvCxnSpPr>
            <p:nvPr/>
          </p:nvCxnSpPr>
          <p:spPr>
            <a:xfrm>
              <a:off x="6134563" y="3565985"/>
              <a:ext cx="832001" cy="60273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216E055-EEFF-47C3-9906-9FA277CA93CA}"/>
                </a:ext>
              </a:extLst>
            </p:cNvPr>
            <p:cNvCxnSpPr>
              <a:cxnSpLocks/>
              <a:stCxn id="151" idx="6"/>
              <a:endCxn id="154" idx="2"/>
            </p:cNvCxnSpPr>
            <p:nvPr/>
          </p:nvCxnSpPr>
          <p:spPr>
            <a:xfrm>
              <a:off x="7034170" y="4168719"/>
              <a:ext cx="904838" cy="39217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C51D8C0-0E84-420C-8C18-7AD0CC7188AB}"/>
                </a:ext>
              </a:extLst>
            </p:cNvPr>
            <p:cNvSpPr/>
            <p:nvPr/>
          </p:nvSpPr>
          <p:spPr>
            <a:xfrm>
              <a:off x="7939008" y="4525651"/>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a:extLst>
              <a:ext uri="{FF2B5EF4-FFF2-40B4-BE49-F238E27FC236}">
                <a16:creationId xmlns:a16="http://schemas.microsoft.com/office/drawing/2014/main" id="{D5BFA88B-4EAC-446C-8A9D-AC1F59BA56BD}"/>
              </a:ext>
            </a:extLst>
          </p:cNvPr>
          <p:cNvGrpSpPr/>
          <p:nvPr/>
        </p:nvGrpSpPr>
        <p:grpSpPr>
          <a:xfrm>
            <a:off x="6134563" y="3565985"/>
            <a:ext cx="1864470" cy="803173"/>
            <a:chOff x="6134563" y="3565985"/>
            <a:chExt cx="1864470" cy="803173"/>
          </a:xfrm>
        </p:grpSpPr>
        <p:sp>
          <p:nvSpPr>
            <p:cNvPr id="157" name="Oval 156">
              <a:extLst>
                <a:ext uri="{FF2B5EF4-FFF2-40B4-BE49-F238E27FC236}">
                  <a16:creationId xmlns:a16="http://schemas.microsoft.com/office/drawing/2014/main" id="{73A5F9EA-E343-4B8C-B800-EE2B744B4EC9}"/>
                </a:ext>
              </a:extLst>
            </p:cNvPr>
            <p:cNvSpPr/>
            <p:nvPr/>
          </p:nvSpPr>
          <p:spPr>
            <a:xfrm>
              <a:off x="6966261" y="3908679"/>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10A57125-E70D-4E98-990D-BFBB528C98CB}"/>
                </a:ext>
              </a:extLst>
            </p:cNvPr>
            <p:cNvCxnSpPr>
              <a:cxnSpLocks/>
              <a:stCxn id="83" idx="6"/>
              <a:endCxn id="157" idx="2"/>
            </p:cNvCxnSpPr>
            <p:nvPr/>
          </p:nvCxnSpPr>
          <p:spPr>
            <a:xfrm>
              <a:off x="6134563" y="3565985"/>
              <a:ext cx="831698" cy="37794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241090F-4FDA-431B-8E99-7F4EB4EEEA39}"/>
                </a:ext>
              </a:extLst>
            </p:cNvPr>
            <p:cNvCxnSpPr>
              <a:cxnSpLocks/>
              <a:stCxn id="157" idx="6"/>
              <a:endCxn id="160" idx="2"/>
            </p:cNvCxnSpPr>
            <p:nvPr/>
          </p:nvCxnSpPr>
          <p:spPr>
            <a:xfrm>
              <a:off x="7033867" y="3943926"/>
              <a:ext cx="897560" cy="3899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5D42AF60-14B0-4698-88FB-B898BAD99EBB}"/>
                </a:ext>
              </a:extLst>
            </p:cNvPr>
            <p:cNvSpPr/>
            <p:nvPr/>
          </p:nvSpPr>
          <p:spPr>
            <a:xfrm>
              <a:off x="7931427" y="4298665"/>
              <a:ext cx="67606" cy="7049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FF4EC476-8F80-4133-943C-FEA74D1DF395}"/>
              </a:ext>
            </a:extLst>
          </p:cNvPr>
          <p:cNvGrpSpPr/>
          <p:nvPr/>
        </p:nvGrpSpPr>
        <p:grpSpPr>
          <a:xfrm>
            <a:off x="6087697" y="3034954"/>
            <a:ext cx="1922357" cy="1586858"/>
            <a:chOff x="6087698" y="3034954"/>
            <a:chExt cx="1885728" cy="1586858"/>
          </a:xfrm>
        </p:grpSpPr>
        <p:sp>
          <p:nvSpPr>
            <p:cNvPr id="191" name="Freeform: Shape 190">
              <a:extLst>
                <a:ext uri="{FF2B5EF4-FFF2-40B4-BE49-F238E27FC236}">
                  <a16:creationId xmlns:a16="http://schemas.microsoft.com/office/drawing/2014/main" id="{DCE4B3DD-1E05-4A79-9C65-5BF0583851A8}"/>
                </a:ext>
              </a:extLst>
            </p:cNvPr>
            <p:cNvSpPr/>
            <p:nvPr/>
          </p:nvSpPr>
          <p:spPr>
            <a:xfrm>
              <a:off x="6094814" y="3034954"/>
              <a:ext cx="1878612" cy="1586858"/>
            </a:xfrm>
            <a:custGeom>
              <a:avLst/>
              <a:gdLst>
                <a:gd name="connsiteX0" fmla="*/ 3558 w 1878612"/>
                <a:gd name="connsiteY0" fmla="*/ 466095 h 1561952"/>
                <a:gd name="connsiteX1" fmla="*/ 910842 w 1878612"/>
                <a:gd name="connsiteY1" fmla="*/ 0 h 1561952"/>
                <a:gd name="connsiteX2" fmla="*/ 1878612 w 1878612"/>
                <a:gd name="connsiteY2" fmla="*/ 64044 h 1561952"/>
                <a:gd name="connsiteX3" fmla="*/ 1878612 w 1878612"/>
                <a:gd name="connsiteY3" fmla="*/ 1561952 h 1561952"/>
                <a:gd name="connsiteX4" fmla="*/ 903726 w 1878612"/>
                <a:gd name="connsiteY4" fmla="*/ 1177690 h 1561952"/>
                <a:gd name="connsiteX5" fmla="*/ 0 w 1878612"/>
                <a:gd name="connsiteY5" fmla="*/ 579950 h 1561952"/>
                <a:gd name="connsiteX6" fmla="*/ 3558 w 1878612"/>
                <a:gd name="connsiteY6" fmla="*/ 466095 h 1561952"/>
                <a:gd name="connsiteX0" fmla="*/ 3558 w 1878612"/>
                <a:gd name="connsiteY0" fmla="*/ 466095 h 1561952"/>
                <a:gd name="connsiteX1" fmla="*/ 910842 w 1878612"/>
                <a:gd name="connsiteY1" fmla="*/ 0 h 1561952"/>
                <a:gd name="connsiteX2" fmla="*/ 1878612 w 1878612"/>
                <a:gd name="connsiteY2" fmla="*/ 64044 h 1561952"/>
                <a:gd name="connsiteX3" fmla="*/ 1878612 w 1878612"/>
                <a:gd name="connsiteY3" fmla="*/ 1561952 h 1561952"/>
                <a:gd name="connsiteX4" fmla="*/ 882784 w 1878612"/>
                <a:gd name="connsiteY4" fmla="*/ 1181248 h 1561952"/>
                <a:gd name="connsiteX5" fmla="*/ 0 w 1878612"/>
                <a:gd name="connsiteY5" fmla="*/ 579950 h 1561952"/>
                <a:gd name="connsiteX6" fmla="*/ 3558 w 1878612"/>
                <a:gd name="connsiteY6" fmla="*/ 466095 h 1561952"/>
                <a:gd name="connsiteX0" fmla="*/ 3558 w 1878612"/>
                <a:gd name="connsiteY0" fmla="*/ 466095 h 1586858"/>
                <a:gd name="connsiteX1" fmla="*/ 910842 w 1878612"/>
                <a:gd name="connsiteY1" fmla="*/ 0 h 1586858"/>
                <a:gd name="connsiteX2" fmla="*/ 1878612 w 1878612"/>
                <a:gd name="connsiteY2" fmla="*/ 64044 h 1586858"/>
                <a:gd name="connsiteX3" fmla="*/ 1878612 w 1878612"/>
                <a:gd name="connsiteY3" fmla="*/ 1586858 h 1586858"/>
                <a:gd name="connsiteX4" fmla="*/ 882784 w 1878612"/>
                <a:gd name="connsiteY4" fmla="*/ 1181248 h 1586858"/>
                <a:gd name="connsiteX5" fmla="*/ 0 w 1878612"/>
                <a:gd name="connsiteY5" fmla="*/ 579950 h 1586858"/>
                <a:gd name="connsiteX6" fmla="*/ 3558 w 1878612"/>
                <a:gd name="connsiteY6" fmla="*/ 466095 h 158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12" h="1586858">
                  <a:moveTo>
                    <a:pt x="3558" y="466095"/>
                  </a:moveTo>
                  <a:lnTo>
                    <a:pt x="910842" y="0"/>
                  </a:lnTo>
                  <a:lnTo>
                    <a:pt x="1878612" y="64044"/>
                  </a:lnTo>
                  <a:lnTo>
                    <a:pt x="1878612" y="1586858"/>
                  </a:lnTo>
                  <a:lnTo>
                    <a:pt x="882784" y="1181248"/>
                  </a:lnTo>
                  <a:lnTo>
                    <a:pt x="0" y="579950"/>
                  </a:lnTo>
                  <a:lnTo>
                    <a:pt x="3558" y="466095"/>
                  </a:lnTo>
                  <a:close/>
                </a:path>
              </a:pathLst>
            </a:custGeom>
            <a:solidFill>
              <a:srgbClr val="53A264"/>
            </a:solidFill>
            <a:ln>
              <a:solidFill>
                <a:srgbClr val="53A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a:extLst>
                <a:ext uri="{FF2B5EF4-FFF2-40B4-BE49-F238E27FC236}">
                  <a16:creationId xmlns:a16="http://schemas.microsoft.com/office/drawing/2014/main" id="{8F0DE2A7-AAFB-400E-9EC9-6D3CEBA12DFD}"/>
                </a:ext>
              </a:extLst>
            </p:cNvPr>
            <p:cNvSpPr/>
            <p:nvPr/>
          </p:nvSpPr>
          <p:spPr>
            <a:xfrm>
              <a:off x="6087698" y="3383636"/>
              <a:ext cx="1885728" cy="718711"/>
            </a:xfrm>
            <a:custGeom>
              <a:avLst/>
              <a:gdLst>
                <a:gd name="connsiteX0" fmla="*/ 0 w 1875054"/>
                <a:gd name="connsiteY0" fmla="*/ 142319 h 718711"/>
                <a:gd name="connsiteX1" fmla="*/ 900168 w 1875054"/>
                <a:gd name="connsiteY1" fmla="*/ 0 h 718711"/>
                <a:gd name="connsiteX2" fmla="*/ 1871496 w 1875054"/>
                <a:gd name="connsiteY2" fmla="*/ 128087 h 718711"/>
                <a:gd name="connsiteX3" fmla="*/ 1875054 w 1875054"/>
                <a:gd name="connsiteY3" fmla="*/ 718711 h 718711"/>
                <a:gd name="connsiteX4" fmla="*/ 896610 w 1875054"/>
                <a:gd name="connsiteY4" fmla="*/ 579950 h 718711"/>
                <a:gd name="connsiteX5" fmla="*/ 0 w 1875054"/>
                <a:gd name="connsiteY5" fmla="*/ 142319 h 718711"/>
                <a:gd name="connsiteX0" fmla="*/ 0 w 1885728"/>
                <a:gd name="connsiteY0" fmla="*/ 177899 h 718711"/>
                <a:gd name="connsiteX1" fmla="*/ 910842 w 1885728"/>
                <a:gd name="connsiteY1" fmla="*/ 0 h 718711"/>
                <a:gd name="connsiteX2" fmla="*/ 1882170 w 1885728"/>
                <a:gd name="connsiteY2" fmla="*/ 128087 h 718711"/>
                <a:gd name="connsiteX3" fmla="*/ 1885728 w 1885728"/>
                <a:gd name="connsiteY3" fmla="*/ 718711 h 718711"/>
                <a:gd name="connsiteX4" fmla="*/ 907284 w 1885728"/>
                <a:gd name="connsiteY4" fmla="*/ 579950 h 718711"/>
                <a:gd name="connsiteX5" fmla="*/ 0 w 1885728"/>
                <a:gd name="connsiteY5" fmla="*/ 177899 h 7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728" h="718711">
                  <a:moveTo>
                    <a:pt x="0" y="177899"/>
                  </a:moveTo>
                  <a:lnTo>
                    <a:pt x="910842" y="0"/>
                  </a:lnTo>
                  <a:lnTo>
                    <a:pt x="1882170" y="128087"/>
                  </a:lnTo>
                  <a:lnTo>
                    <a:pt x="1885728" y="718711"/>
                  </a:lnTo>
                  <a:lnTo>
                    <a:pt x="907284" y="579950"/>
                  </a:lnTo>
                  <a:lnTo>
                    <a:pt x="0" y="177899"/>
                  </a:lnTo>
                  <a:close/>
                </a:path>
              </a:pathLst>
            </a:custGeom>
            <a:solidFill>
              <a:srgbClr val="3B7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86C8C9F6-5A44-4617-A603-AABF81E9E18C}"/>
              </a:ext>
            </a:extLst>
          </p:cNvPr>
          <p:cNvGrpSpPr/>
          <p:nvPr/>
        </p:nvGrpSpPr>
        <p:grpSpPr>
          <a:xfrm>
            <a:off x="7933815" y="3034954"/>
            <a:ext cx="1691201" cy="1613179"/>
            <a:chOff x="7933815" y="3034954"/>
            <a:chExt cx="1691201" cy="1613179"/>
          </a:xfrm>
        </p:grpSpPr>
        <p:sp>
          <p:nvSpPr>
            <p:cNvPr id="194" name="Right Brace 193">
              <a:extLst>
                <a:ext uri="{FF2B5EF4-FFF2-40B4-BE49-F238E27FC236}">
                  <a16:creationId xmlns:a16="http://schemas.microsoft.com/office/drawing/2014/main" id="{7D999C1E-8294-4145-9D2D-C6F489E180DA}"/>
                </a:ext>
              </a:extLst>
            </p:cNvPr>
            <p:cNvSpPr/>
            <p:nvPr/>
          </p:nvSpPr>
          <p:spPr>
            <a:xfrm>
              <a:off x="7933815" y="3034954"/>
              <a:ext cx="352600" cy="16131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7" name="TextBox 196">
              <a:extLst>
                <a:ext uri="{FF2B5EF4-FFF2-40B4-BE49-F238E27FC236}">
                  <a16:creationId xmlns:a16="http://schemas.microsoft.com/office/drawing/2014/main" id="{FFFF8B86-D69E-4BD6-997D-82F1C38810B4}"/>
                </a:ext>
              </a:extLst>
            </p:cNvPr>
            <p:cNvSpPr txBox="1"/>
            <p:nvPr/>
          </p:nvSpPr>
          <p:spPr>
            <a:xfrm>
              <a:off x="8077626" y="3837883"/>
              <a:ext cx="1547390" cy="369332"/>
            </a:xfrm>
            <a:prstGeom prst="rect">
              <a:avLst/>
            </a:prstGeom>
            <a:noFill/>
          </p:spPr>
          <p:txBody>
            <a:bodyPr wrap="square" rtlCol="0">
              <a:spAutoFit/>
            </a:bodyPr>
            <a:lstStyle/>
            <a:p>
              <a:r>
                <a:rPr lang="en-US" dirty="0"/>
                <a:t>Ensemble</a:t>
              </a:r>
            </a:p>
          </p:txBody>
        </p:sp>
      </p:grpSp>
      <p:grpSp>
        <p:nvGrpSpPr>
          <p:cNvPr id="203" name="Group 202">
            <a:extLst>
              <a:ext uri="{FF2B5EF4-FFF2-40B4-BE49-F238E27FC236}">
                <a16:creationId xmlns:a16="http://schemas.microsoft.com/office/drawing/2014/main" id="{840AD85E-5EE7-4E83-87B3-1E800E22E29D}"/>
              </a:ext>
            </a:extLst>
          </p:cNvPr>
          <p:cNvGrpSpPr/>
          <p:nvPr/>
        </p:nvGrpSpPr>
        <p:grpSpPr>
          <a:xfrm>
            <a:off x="6627413" y="4160535"/>
            <a:ext cx="1547390" cy="1187110"/>
            <a:chOff x="6627413" y="4160535"/>
            <a:chExt cx="1547390" cy="1187110"/>
          </a:xfrm>
        </p:grpSpPr>
        <p:sp>
          <p:nvSpPr>
            <p:cNvPr id="199" name="TextBox 198">
              <a:extLst>
                <a:ext uri="{FF2B5EF4-FFF2-40B4-BE49-F238E27FC236}">
                  <a16:creationId xmlns:a16="http://schemas.microsoft.com/office/drawing/2014/main" id="{194B4FE9-2D9A-4B69-B8DE-0BFC0C23AE46}"/>
                </a:ext>
              </a:extLst>
            </p:cNvPr>
            <p:cNvSpPr txBox="1"/>
            <p:nvPr/>
          </p:nvSpPr>
          <p:spPr>
            <a:xfrm>
              <a:off x="6627413" y="4978313"/>
              <a:ext cx="1547390" cy="369332"/>
            </a:xfrm>
            <a:prstGeom prst="rect">
              <a:avLst/>
            </a:prstGeom>
            <a:noFill/>
          </p:spPr>
          <p:txBody>
            <a:bodyPr wrap="square" rtlCol="0">
              <a:spAutoFit/>
            </a:bodyPr>
            <a:lstStyle/>
            <a:p>
              <a:pPr algn="ctr"/>
              <a:r>
                <a:rPr lang="en-US" dirty="0"/>
                <a:t>Member</a:t>
              </a:r>
            </a:p>
          </p:txBody>
        </p:sp>
        <p:cxnSp>
          <p:nvCxnSpPr>
            <p:cNvPr id="201" name="Straight Arrow Connector 200">
              <a:extLst>
                <a:ext uri="{FF2B5EF4-FFF2-40B4-BE49-F238E27FC236}">
                  <a16:creationId xmlns:a16="http://schemas.microsoft.com/office/drawing/2014/main" id="{37F73483-FC2F-4E8F-88E4-09A242C0451D}"/>
                </a:ext>
              </a:extLst>
            </p:cNvPr>
            <p:cNvCxnSpPr>
              <a:cxnSpLocks/>
              <a:stCxn id="199" idx="0"/>
            </p:cNvCxnSpPr>
            <p:nvPr/>
          </p:nvCxnSpPr>
          <p:spPr>
            <a:xfrm flipV="1">
              <a:off x="7401108" y="4160535"/>
              <a:ext cx="73331" cy="817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F139FB47-C2F1-49FE-B3E4-DF4EB2EF41C7}"/>
              </a:ext>
            </a:extLst>
          </p:cNvPr>
          <p:cNvGrpSpPr/>
          <p:nvPr/>
        </p:nvGrpSpPr>
        <p:grpSpPr>
          <a:xfrm>
            <a:off x="7947142" y="3473222"/>
            <a:ext cx="1903240" cy="668635"/>
            <a:chOff x="7947142" y="3473222"/>
            <a:chExt cx="1903240" cy="668635"/>
          </a:xfrm>
        </p:grpSpPr>
        <p:sp>
          <p:nvSpPr>
            <p:cNvPr id="206" name="TextBox 205">
              <a:extLst>
                <a:ext uri="{FF2B5EF4-FFF2-40B4-BE49-F238E27FC236}">
                  <a16:creationId xmlns:a16="http://schemas.microsoft.com/office/drawing/2014/main" id="{B5DA337D-82F0-42B0-B1D7-9639172BD5AA}"/>
                </a:ext>
              </a:extLst>
            </p:cNvPr>
            <p:cNvSpPr txBox="1"/>
            <p:nvPr/>
          </p:nvSpPr>
          <p:spPr>
            <a:xfrm>
              <a:off x="8302992" y="3620946"/>
              <a:ext cx="1547390" cy="369332"/>
            </a:xfrm>
            <a:prstGeom prst="rect">
              <a:avLst/>
            </a:prstGeom>
            <a:noFill/>
          </p:spPr>
          <p:txBody>
            <a:bodyPr wrap="square" rtlCol="0">
              <a:spAutoFit/>
            </a:bodyPr>
            <a:lstStyle/>
            <a:p>
              <a:r>
                <a:rPr lang="en-US" dirty="0"/>
                <a:t>75%</a:t>
              </a:r>
            </a:p>
          </p:txBody>
        </p:sp>
        <p:sp>
          <p:nvSpPr>
            <p:cNvPr id="207" name="Right Brace 206">
              <a:extLst>
                <a:ext uri="{FF2B5EF4-FFF2-40B4-BE49-F238E27FC236}">
                  <a16:creationId xmlns:a16="http://schemas.microsoft.com/office/drawing/2014/main" id="{29297981-7E4B-41EE-B939-3EA3ADDB3F16}"/>
                </a:ext>
              </a:extLst>
            </p:cNvPr>
            <p:cNvSpPr/>
            <p:nvPr/>
          </p:nvSpPr>
          <p:spPr>
            <a:xfrm>
              <a:off x="7947142" y="3473222"/>
              <a:ext cx="406845" cy="668635"/>
            </a:xfrm>
            <a:prstGeom prst="rightBrace">
              <a:avLst>
                <a:gd name="adj1" fmla="val 8333"/>
                <a:gd name="adj2" fmla="val 47987"/>
              </a:avLst>
            </a:prstGeom>
            <a:ln>
              <a:solidFill>
                <a:srgbClr val="3B76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5CA88D9E-5254-4852-9396-D4BDFB388C7B}"/>
              </a:ext>
            </a:extLst>
          </p:cNvPr>
          <p:cNvGrpSpPr/>
          <p:nvPr/>
        </p:nvGrpSpPr>
        <p:grpSpPr>
          <a:xfrm>
            <a:off x="8014016" y="3069980"/>
            <a:ext cx="1954695" cy="1613179"/>
            <a:chOff x="8201713" y="3057511"/>
            <a:chExt cx="1954695" cy="1613179"/>
          </a:xfrm>
        </p:grpSpPr>
        <p:sp>
          <p:nvSpPr>
            <p:cNvPr id="209" name="Right Brace 208">
              <a:extLst>
                <a:ext uri="{FF2B5EF4-FFF2-40B4-BE49-F238E27FC236}">
                  <a16:creationId xmlns:a16="http://schemas.microsoft.com/office/drawing/2014/main" id="{F31EDFCE-1C95-4357-AFFC-A7C344662F1F}"/>
                </a:ext>
              </a:extLst>
            </p:cNvPr>
            <p:cNvSpPr/>
            <p:nvPr/>
          </p:nvSpPr>
          <p:spPr>
            <a:xfrm>
              <a:off x="8201713" y="3057511"/>
              <a:ext cx="459376" cy="1613179"/>
            </a:xfrm>
            <a:prstGeom prst="rightBrace">
              <a:avLst>
                <a:gd name="adj1" fmla="val 8333"/>
                <a:gd name="adj2" fmla="val 737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TextBox 209">
              <a:extLst>
                <a:ext uri="{FF2B5EF4-FFF2-40B4-BE49-F238E27FC236}">
                  <a16:creationId xmlns:a16="http://schemas.microsoft.com/office/drawing/2014/main" id="{66C2F087-81E2-4E08-9F62-7E6683FD6313}"/>
                </a:ext>
              </a:extLst>
            </p:cNvPr>
            <p:cNvSpPr txBox="1"/>
            <p:nvPr/>
          </p:nvSpPr>
          <p:spPr>
            <a:xfrm>
              <a:off x="8609018" y="4058883"/>
              <a:ext cx="1547390" cy="369332"/>
            </a:xfrm>
            <a:prstGeom prst="rect">
              <a:avLst/>
            </a:prstGeom>
            <a:noFill/>
          </p:spPr>
          <p:txBody>
            <a:bodyPr wrap="square" rtlCol="0">
              <a:spAutoFit/>
            </a:bodyPr>
            <a:lstStyle/>
            <a:p>
              <a:r>
                <a:rPr lang="en-US" dirty="0"/>
                <a:t>95%</a:t>
              </a:r>
            </a:p>
          </p:txBody>
        </p:sp>
      </p:grpSp>
    </p:spTree>
    <p:extLst>
      <p:ext uri="{BB962C8B-B14F-4D97-AF65-F5344CB8AC3E}">
        <p14:creationId xmlns:p14="http://schemas.microsoft.com/office/powerpoint/2010/main" val="714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79"/>
                                        </p:tgtEl>
                                        <p:attrNameLst>
                                          <p:attrName>style.visibility</p:attrName>
                                        </p:attrNameLst>
                                      </p:cBhvr>
                                      <p:to>
                                        <p:strVal val="visible"/>
                                      </p:to>
                                    </p:set>
                                    <p:animEffect transition="in" filter="wipe(left)">
                                      <p:cBhvr>
                                        <p:cTn id="14" dur="500"/>
                                        <p:tgtEl>
                                          <p:spTgt spid="179"/>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wipe(left)">
                                      <p:cBhvr>
                                        <p:cTn id="18" dur="500"/>
                                        <p:tgtEl>
                                          <p:spTgt spid="180"/>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wipe(left)">
                                      <p:cBhvr>
                                        <p:cTn id="22" dur="500"/>
                                        <p:tgtEl>
                                          <p:spTgt spid="181"/>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82"/>
                                        </p:tgtEl>
                                        <p:attrNameLst>
                                          <p:attrName>style.visibility</p:attrName>
                                        </p:attrNameLst>
                                      </p:cBhvr>
                                      <p:to>
                                        <p:strVal val="visible"/>
                                      </p:to>
                                    </p:set>
                                    <p:animEffect transition="in" filter="wipe(left)">
                                      <p:cBhvr>
                                        <p:cTn id="26" dur="500"/>
                                        <p:tgtEl>
                                          <p:spTgt spid="182"/>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183"/>
                                        </p:tgtEl>
                                        <p:attrNameLst>
                                          <p:attrName>style.visibility</p:attrName>
                                        </p:attrNameLst>
                                      </p:cBhvr>
                                      <p:to>
                                        <p:strVal val="visible"/>
                                      </p:to>
                                    </p:set>
                                    <p:animEffect transition="in" filter="wipe(left)">
                                      <p:cBhvr>
                                        <p:cTn id="30" dur="500"/>
                                        <p:tgtEl>
                                          <p:spTgt spid="183"/>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185"/>
                                        </p:tgtEl>
                                        <p:attrNameLst>
                                          <p:attrName>style.visibility</p:attrName>
                                        </p:attrNameLst>
                                      </p:cBhvr>
                                      <p:to>
                                        <p:strVal val="visible"/>
                                      </p:to>
                                    </p:set>
                                    <p:animEffect transition="in" filter="wipe(left)">
                                      <p:cBhvr>
                                        <p:cTn id="34" dur="500"/>
                                        <p:tgtEl>
                                          <p:spTgt spid="185"/>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wipe(left)">
                                      <p:cBhvr>
                                        <p:cTn id="38" dur="500"/>
                                        <p:tgtEl>
                                          <p:spTgt spid="186"/>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187"/>
                                        </p:tgtEl>
                                        <p:attrNameLst>
                                          <p:attrName>style.visibility</p:attrName>
                                        </p:attrNameLst>
                                      </p:cBhvr>
                                      <p:to>
                                        <p:strVal val="visible"/>
                                      </p:to>
                                    </p:set>
                                    <p:animEffect transition="in" filter="wipe(left)">
                                      <p:cBhvr>
                                        <p:cTn id="42" dur="500"/>
                                        <p:tgtEl>
                                          <p:spTgt spid="1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188"/>
                                        </p:tgtEl>
                                        <p:attrNameLst>
                                          <p:attrName>style.visibility</p:attrName>
                                        </p:attrNameLst>
                                      </p:cBhvr>
                                      <p:to>
                                        <p:strVal val="visible"/>
                                      </p:to>
                                    </p:set>
                                    <p:animEffect transition="in" filter="wipe(left)">
                                      <p:cBhvr>
                                        <p:cTn id="46" dur="500"/>
                                        <p:tgtEl>
                                          <p:spTgt spid="188"/>
                                        </p:tgtEl>
                                      </p:cBhvr>
                                    </p:animEffect>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189"/>
                                        </p:tgtEl>
                                        <p:attrNameLst>
                                          <p:attrName>style.visibility</p:attrName>
                                        </p:attrNameLst>
                                      </p:cBhvr>
                                      <p:to>
                                        <p:strVal val="visible"/>
                                      </p:to>
                                    </p:set>
                                    <p:animEffect transition="in" filter="wipe(left)">
                                      <p:cBhvr>
                                        <p:cTn id="50" dur="500"/>
                                        <p:tgtEl>
                                          <p:spTgt spid="18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animEffect transition="in" filter="fade">
                                      <p:cBhvr>
                                        <p:cTn id="55" dur="500"/>
                                        <p:tgtEl>
                                          <p:spTgt spid="3">
                                            <p:txEl>
                                              <p:pRg st="2" end="2"/>
                                            </p:txEl>
                                          </p:spTgt>
                                        </p:tgtEl>
                                      </p:cBhvr>
                                    </p:animEffect>
                                  </p:childTnLst>
                                </p:cTn>
                              </p:par>
                              <p:par>
                                <p:cTn id="56" presetID="2" presetClass="entr" presetSubtype="4"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 calcmode="lin" valueType="num">
                                      <p:cBhvr additive="base">
                                        <p:cTn id="58" dur="500" fill="hold"/>
                                        <p:tgtEl>
                                          <p:spTgt spid="198"/>
                                        </p:tgtEl>
                                        <p:attrNameLst>
                                          <p:attrName>ppt_x</p:attrName>
                                        </p:attrNameLst>
                                      </p:cBhvr>
                                      <p:tavLst>
                                        <p:tav tm="0">
                                          <p:val>
                                            <p:strVal val="#ppt_x"/>
                                          </p:val>
                                        </p:tav>
                                        <p:tav tm="100000">
                                          <p:val>
                                            <p:strVal val="#ppt_x"/>
                                          </p:val>
                                        </p:tav>
                                      </p:tavLst>
                                    </p:anim>
                                    <p:anim calcmode="lin" valueType="num">
                                      <p:cBhvr additive="base">
                                        <p:cTn id="59"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fade">
                                      <p:cBhvr>
                                        <p:cTn id="64" dur="500"/>
                                        <p:tgtEl>
                                          <p:spTgt spid="3">
                                            <p:txEl>
                                              <p:pRg st="3" end="3"/>
                                            </p:txEl>
                                          </p:spTgt>
                                        </p:tgtEl>
                                      </p:cBhvr>
                                    </p:animEffect>
                                  </p:childTnLst>
                                </p:cTn>
                              </p:par>
                              <p:par>
                                <p:cTn id="65" presetID="2" presetClass="entr" presetSubtype="4" fill="hold" nodeType="withEffect">
                                  <p:stCondLst>
                                    <p:cond delay="0"/>
                                  </p:stCondLst>
                                  <p:childTnLst>
                                    <p:set>
                                      <p:cBhvr>
                                        <p:cTn id="66" dur="1" fill="hold">
                                          <p:stCondLst>
                                            <p:cond delay="0"/>
                                          </p:stCondLst>
                                        </p:cTn>
                                        <p:tgtEl>
                                          <p:spTgt spid="203"/>
                                        </p:tgtEl>
                                        <p:attrNameLst>
                                          <p:attrName>style.visibility</p:attrName>
                                        </p:attrNameLst>
                                      </p:cBhvr>
                                      <p:to>
                                        <p:strVal val="visible"/>
                                      </p:to>
                                    </p:set>
                                    <p:anim calcmode="lin" valueType="num">
                                      <p:cBhvr additive="base">
                                        <p:cTn id="67" dur="500" fill="hold"/>
                                        <p:tgtEl>
                                          <p:spTgt spid="203"/>
                                        </p:tgtEl>
                                        <p:attrNameLst>
                                          <p:attrName>ppt_x</p:attrName>
                                        </p:attrNameLst>
                                      </p:cBhvr>
                                      <p:tavLst>
                                        <p:tav tm="0">
                                          <p:val>
                                            <p:strVal val="#ppt_x"/>
                                          </p:val>
                                        </p:tav>
                                        <p:tav tm="100000">
                                          <p:val>
                                            <p:strVal val="#ppt_x"/>
                                          </p:val>
                                        </p:tav>
                                      </p:tavLst>
                                    </p:anim>
                                    <p:anim calcmode="lin" valueType="num">
                                      <p:cBhvr additive="base">
                                        <p:cTn id="68"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Effect transition="in" filter="fade">
                                      <p:cBhvr>
                                        <p:cTn id="73" dur="500"/>
                                        <p:tgtEl>
                                          <p:spTgt spid="3">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203"/>
                                        </p:tgtEl>
                                      </p:cBhvr>
                                    </p:animEffect>
                                    <p:set>
                                      <p:cBhvr>
                                        <p:cTn id="78" dur="1" fill="hold">
                                          <p:stCondLst>
                                            <p:cond delay="499"/>
                                          </p:stCondLst>
                                        </p:cTn>
                                        <p:tgtEl>
                                          <p:spTgt spid="20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98"/>
                                        </p:tgtEl>
                                      </p:cBhvr>
                                    </p:animEffect>
                                    <p:set>
                                      <p:cBhvr>
                                        <p:cTn id="81" dur="1" fill="hold">
                                          <p:stCondLst>
                                            <p:cond delay="499"/>
                                          </p:stCondLst>
                                        </p:cTn>
                                        <p:tgtEl>
                                          <p:spTgt spid="198"/>
                                        </p:tgtEl>
                                        <p:attrNameLst>
                                          <p:attrName>style.visibility</p:attrName>
                                        </p:attrNameLst>
                                      </p:cBhvr>
                                      <p:to>
                                        <p:strVal val="hidden"/>
                                      </p:to>
                                    </p:set>
                                  </p:childTnLst>
                                </p:cTn>
                              </p:par>
                              <p:par>
                                <p:cTn id="82" presetID="42" presetClass="entr" presetSubtype="0" fill="hold" nodeType="withEffect">
                                  <p:stCondLst>
                                    <p:cond delay="0"/>
                                  </p:stCondLst>
                                  <p:childTnLst>
                                    <p:set>
                                      <p:cBhvr>
                                        <p:cTn id="83" dur="1" fill="hold">
                                          <p:stCondLst>
                                            <p:cond delay="0"/>
                                          </p:stCondLst>
                                        </p:cTn>
                                        <p:tgtEl>
                                          <p:spTgt spid="3">
                                            <p:txEl>
                                              <p:pRg st="5" end="5"/>
                                            </p:txEl>
                                          </p:spTgt>
                                        </p:tgtEl>
                                        <p:attrNameLst>
                                          <p:attrName>style.visibility</p:attrName>
                                        </p:attrNameLst>
                                      </p:cBhvr>
                                      <p:to>
                                        <p:strVal val="visible"/>
                                      </p:to>
                                    </p:set>
                                    <p:animEffect transition="in" filter="fade">
                                      <p:cBhvr>
                                        <p:cTn id="84" dur="1000"/>
                                        <p:tgtEl>
                                          <p:spTgt spid="3">
                                            <p:txEl>
                                              <p:pRg st="5" end="5"/>
                                            </p:txEl>
                                          </p:spTgt>
                                        </p:tgtEl>
                                      </p:cBhvr>
                                    </p:animEffect>
                                    <p:anim calcmode="lin" valueType="num">
                                      <p:cBhvr>
                                        <p:cTn id="8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87" presetID="10" presetClass="entr" presetSubtype="0" fill="hold" nodeType="with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500"/>
                                        <p:tgtEl>
                                          <p:spTgt spid="193"/>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208"/>
                                        </p:tgtEl>
                                        <p:attrNameLst>
                                          <p:attrName>style.visibility</p:attrName>
                                        </p:attrNameLst>
                                      </p:cBhvr>
                                      <p:to>
                                        <p:strVal val="visible"/>
                                      </p:to>
                                    </p:set>
                                    <p:animEffect transition="in" filter="fade">
                                      <p:cBhvr>
                                        <p:cTn id="93" dur="500"/>
                                        <p:tgtEl>
                                          <p:spTgt spid="208"/>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211"/>
                                        </p:tgtEl>
                                        <p:attrNameLst>
                                          <p:attrName>style.visibility</p:attrName>
                                        </p:attrNameLst>
                                      </p:cBhvr>
                                      <p:to>
                                        <p:strVal val="visible"/>
                                      </p:to>
                                    </p:set>
                                    <p:animEffect transition="in" filter="fade">
                                      <p:cBhvr>
                                        <p:cTn id="9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D952-BBAE-4AC9-A0A9-2A5F216CA946}"/>
              </a:ext>
            </a:extLst>
          </p:cNvPr>
          <p:cNvSpPr>
            <a:spLocks noGrp="1"/>
          </p:cNvSpPr>
          <p:nvPr>
            <p:ph type="title"/>
          </p:nvPr>
        </p:nvSpPr>
        <p:spPr/>
        <p:txBody>
          <a:bodyPr>
            <a:normAutofit/>
          </a:bodyPr>
          <a:lstStyle/>
          <a:p>
            <a:r>
              <a:rPr lang="en-US" dirty="0"/>
              <a:t>Managing Forecast Uncertainty</a:t>
            </a:r>
          </a:p>
        </p:txBody>
      </p:sp>
      <p:sp>
        <p:nvSpPr>
          <p:cNvPr id="3" name="Content Placeholder 2">
            <a:extLst>
              <a:ext uri="{FF2B5EF4-FFF2-40B4-BE49-F238E27FC236}">
                <a16:creationId xmlns:a16="http://schemas.microsoft.com/office/drawing/2014/main" id="{D6079CC6-E717-8222-627D-917890DD22EE}"/>
              </a:ext>
            </a:extLst>
          </p:cNvPr>
          <p:cNvSpPr>
            <a:spLocks noGrp="1"/>
          </p:cNvSpPr>
          <p:nvPr>
            <p:ph idx="1"/>
          </p:nvPr>
        </p:nvSpPr>
        <p:spPr/>
        <p:txBody>
          <a:bodyPr/>
          <a:lstStyle/>
          <a:p>
            <a:r>
              <a:rPr lang="en-US" b="1" u="sng" dirty="0">
                <a:solidFill>
                  <a:srgbClr val="33A02C"/>
                </a:solidFill>
              </a:rPr>
              <a:t>Step 1:</a:t>
            </a:r>
            <a:r>
              <a:rPr lang="en-US" dirty="0"/>
              <a:t> </a:t>
            </a:r>
            <a:r>
              <a:rPr lang="en-US" i="1" dirty="0"/>
              <a:t>Quantify</a:t>
            </a:r>
            <a:r>
              <a:rPr lang="en-US" dirty="0"/>
              <a:t> uncertainty </a:t>
            </a:r>
          </a:p>
          <a:p>
            <a:pPr lvl="1"/>
            <a:r>
              <a:rPr lang="en-US" dirty="0"/>
              <a:t>What is the magnitude of uncertainty?</a:t>
            </a:r>
          </a:p>
          <a:p>
            <a:pPr lvl="1"/>
            <a:r>
              <a:rPr lang="en-US" dirty="0"/>
              <a:t>From what source(s) does uncertainty arise?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u="sng" dirty="0">
                <a:solidFill>
                  <a:srgbClr val="33A02C"/>
                </a:solidFill>
              </a:rPr>
              <a:t>Step 2:</a:t>
            </a:r>
            <a:r>
              <a:rPr lang="en-US" dirty="0"/>
              <a:t> </a:t>
            </a:r>
            <a:r>
              <a:rPr lang="en-US" i="1" dirty="0"/>
              <a:t>Reduce</a:t>
            </a:r>
            <a:r>
              <a:rPr lang="en-US" dirty="0"/>
              <a:t> uncertainty</a:t>
            </a:r>
          </a:p>
        </p:txBody>
      </p:sp>
      <p:sp>
        <p:nvSpPr>
          <p:cNvPr id="4" name="Rectangle 3">
            <a:extLst>
              <a:ext uri="{FF2B5EF4-FFF2-40B4-BE49-F238E27FC236}">
                <a16:creationId xmlns:a16="http://schemas.microsoft.com/office/drawing/2014/main" id="{8BF000F0-BE64-8C3D-1B2F-73961F70E60D}"/>
              </a:ext>
            </a:extLst>
          </p:cNvPr>
          <p:cNvSpPr/>
          <p:nvPr/>
        </p:nvSpPr>
        <p:spPr>
          <a:xfrm>
            <a:off x="314793" y="5786203"/>
            <a:ext cx="4257207" cy="79447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F487B7B-0C93-9335-FB6C-E6399B3B0A64}"/>
              </a:ext>
            </a:extLst>
          </p:cNvPr>
          <p:cNvGrpSpPr/>
          <p:nvPr/>
        </p:nvGrpSpPr>
        <p:grpSpPr>
          <a:xfrm>
            <a:off x="1004341" y="2908091"/>
            <a:ext cx="3365145" cy="2682373"/>
            <a:chOff x="4590756" y="3615921"/>
            <a:chExt cx="3916015" cy="3083815"/>
          </a:xfrm>
        </p:grpSpPr>
        <p:sp>
          <p:nvSpPr>
            <p:cNvPr id="21" name="Freeform: Shape 31">
              <a:extLst>
                <a:ext uri="{FF2B5EF4-FFF2-40B4-BE49-F238E27FC236}">
                  <a16:creationId xmlns:a16="http://schemas.microsoft.com/office/drawing/2014/main" id="{6E2F0388-8676-0E5C-EFC4-A85E69AE41DC}"/>
                </a:ext>
              </a:extLst>
            </p:cNvPr>
            <p:cNvSpPr/>
            <p:nvPr/>
          </p:nvSpPr>
          <p:spPr>
            <a:xfrm>
              <a:off x="6308702" y="4433853"/>
              <a:ext cx="1901163" cy="914400"/>
            </a:xfrm>
            <a:custGeom>
              <a:avLst/>
              <a:gdLst>
                <a:gd name="connsiteX0" fmla="*/ 13157 w 1901163"/>
                <a:gd name="connsiteY0" fmla="*/ 670999 h 914400"/>
                <a:gd name="connsiteX1" fmla="*/ 266426 w 1901163"/>
                <a:gd name="connsiteY1" fmla="*/ 348656 h 914400"/>
                <a:gd name="connsiteX2" fmla="*/ 542720 w 1901163"/>
                <a:gd name="connsiteY2" fmla="*/ 134858 h 914400"/>
                <a:gd name="connsiteX3" fmla="*/ 980184 w 1901163"/>
                <a:gd name="connsiteY3" fmla="*/ 273005 h 914400"/>
                <a:gd name="connsiteX4" fmla="*/ 1009787 w 1901163"/>
                <a:gd name="connsiteY4" fmla="*/ 289451 h 914400"/>
                <a:gd name="connsiteX5" fmla="*/ 1506458 w 1901163"/>
                <a:gd name="connsiteY5" fmla="*/ 368392 h 914400"/>
                <a:gd name="connsiteX6" fmla="*/ 1901163 w 1901163"/>
                <a:gd name="connsiteY6" fmla="*/ 0 h 914400"/>
                <a:gd name="connsiteX7" fmla="*/ 1901163 w 1901163"/>
                <a:gd name="connsiteY7" fmla="*/ 914400 h 914400"/>
                <a:gd name="connsiteX8" fmla="*/ 1539350 w 1901163"/>
                <a:gd name="connsiteY8" fmla="*/ 842038 h 914400"/>
                <a:gd name="connsiteX9" fmla="*/ 963738 w 1901163"/>
                <a:gd name="connsiteY9" fmla="*/ 710469 h 914400"/>
                <a:gd name="connsiteX10" fmla="*/ 621661 w 1901163"/>
                <a:gd name="connsiteY10" fmla="*/ 434176 h 914400"/>
                <a:gd name="connsiteX11" fmla="*/ 351945 w 1901163"/>
                <a:gd name="connsiteY11" fmla="*/ 496671 h 914400"/>
                <a:gd name="connsiteX12" fmla="*/ 0 w 1901163"/>
                <a:gd name="connsiteY12" fmla="*/ 855194 h 914400"/>
                <a:gd name="connsiteX13" fmla="*/ 13157 w 1901163"/>
                <a:gd name="connsiteY13" fmla="*/ 670999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1163" h="914400">
                  <a:moveTo>
                    <a:pt x="13157" y="670999"/>
                  </a:moveTo>
                  <a:lnTo>
                    <a:pt x="266426" y="348656"/>
                  </a:lnTo>
                  <a:lnTo>
                    <a:pt x="542720" y="134858"/>
                  </a:lnTo>
                  <a:lnTo>
                    <a:pt x="980184" y="273005"/>
                  </a:lnTo>
                  <a:cubicBezTo>
                    <a:pt x="1007885" y="286854"/>
                    <a:pt x="999565" y="279226"/>
                    <a:pt x="1009787" y="289451"/>
                  </a:cubicBezTo>
                  <a:lnTo>
                    <a:pt x="1506458" y="368392"/>
                  </a:lnTo>
                  <a:lnTo>
                    <a:pt x="1901163" y="0"/>
                  </a:lnTo>
                  <a:lnTo>
                    <a:pt x="1901163" y="914400"/>
                  </a:lnTo>
                  <a:lnTo>
                    <a:pt x="1539350" y="842038"/>
                  </a:lnTo>
                  <a:lnTo>
                    <a:pt x="963738" y="710469"/>
                  </a:lnTo>
                  <a:lnTo>
                    <a:pt x="621661" y="434176"/>
                  </a:lnTo>
                  <a:lnTo>
                    <a:pt x="351945" y="496671"/>
                  </a:lnTo>
                  <a:lnTo>
                    <a:pt x="0" y="855194"/>
                  </a:lnTo>
                  <a:lnTo>
                    <a:pt x="13157" y="670999"/>
                  </a:lnTo>
                  <a:close/>
                </a:path>
              </a:pathLst>
            </a:custGeom>
            <a:ln>
              <a:solidFill>
                <a:srgbClr val="53A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D50C2D8-289B-D807-E14A-5DA19D4D6A63}"/>
                </a:ext>
              </a:extLst>
            </p:cNvPr>
            <p:cNvGrpSpPr/>
            <p:nvPr/>
          </p:nvGrpSpPr>
          <p:grpSpPr>
            <a:xfrm>
              <a:off x="4590756" y="3615921"/>
              <a:ext cx="3916015" cy="3083815"/>
              <a:chOff x="4590756" y="3615921"/>
              <a:chExt cx="3916015" cy="3083815"/>
            </a:xfrm>
          </p:grpSpPr>
          <p:grpSp>
            <p:nvGrpSpPr>
              <p:cNvPr id="23" name="Group 22">
                <a:extLst>
                  <a:ext uri="{FF2B5EF4-FFF2-40B4-BE49-F238E27FC236}">
                    <a16:creationId xmlns:a16="http://schemas.microsoft.com/office/drawing/2014/main" id="{014AF947-3D68-0D2F-8E83-D320BE62558F}"/>
                  </a:ext>
                </a:extLst>
              </p:cNvPr>
              <p:cNvGrpSpPr/>
              <p:nvPr/>
            </p:nvGrpSpPr>
            <p:grpSpPr>
              <a:xfrm>
                <a:off x="5109943" y="3615921"/>
                <a:ext cx="3396828" cy="3083815"/>
                <a:chOff x="1064302" y="869430"/>
                <a:chExt cx="7238286" cy="6175947"/>
              </a:xfrm>
            </p:grpSpPr>
            <p:cxnSp>
              <p:nvCxnSpPr>
                <p:cNvPr id="30" name="Straight Connector 29">
                  <a:extLst>
                    <a:ext uri="{FF2B5EF4-FFF2-40B4-BE49-F238E27FC236}">
                      <a16:creationId xmlns:a16="http://schemas.microsoft.com/office/drawing/2014/main" id="{92890AE1-E63B-DBDB-1382-E904DA12EEC1}"/>
                    </a:ext>
                  </a:extLst>
                </p:cNvPr>
                <p:cNvCxnSpPr>
                  <a:cxnSpLocks/>
                </p:cNvCxnSpPr>
                <p:nvPr/>
              </p:nvCxnSpPr>
              <p:spPr>
                <a:xfrm>
                  <a:off x="1064302" y="869430"/>
                  <a:ext cx="29980" cy="6175947"/>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C86F4A-D6B6-6385-7D66-EE6F58B9C2B9}"/>
                    </a:ext>
                  </a:extLst>
                </p:cNvPr>
                <p:cNvCxnSpPr>
                  <a:cxnSpLocks/>
                </p:cNvCxnSpPr>
                <p:nvPr/>
              </p:nvCxnSpPr>
              <p:spPr>
                <a:xfrm>
                  <a:off x="1076135" y="7020391"/>
                  <a:ext cx="7226453"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791D3038-B1BB-08CA-4875-EFF2E62C81A2}"/>
                  </a:ext>
                </a:extLst>
              </p:cNvPr>
              <p:cNvCxnSpPr>
                <a:cxnSpLocks/>
              </p:cNvCxnSpPr>
              <p:nvPr/>
            </p:nvCxnSpPr>
            <p:spPr>
              <a:xfrm>
                <a:off x="6300543" y="4132171"/>
                <a:ext cx="3101" cy="256756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AB6119-D76D-2958-70F5-D22FA5DF9FE7}"/>
                  </a:ext>
                </a:extLst>
              </p:cNvPr>
              <p:cNvSpPr txBox="1"/>
              <p:nvPr/>
            </p:nvSpPr>
            <p:spPr>
              <a:xfrm>
                <a:off x="4590756" y="3826532"/>
                <a:ext cx="2203547" cy="523220"/>
              </a:xfrm>
              <a:prstGeom prst="rect">
                <a:avLst/>
              </a:prstGeom>
              <a:noFill/>
            </p:spPr>
            <p:txBody>
              <a:bodyPr wrap="square" rtlCol="0">
                <a:spAutoFit/>
              </a:bodyPr>
              <a:lstStyle/>
              <a:p>
                <a:pPr algn="ctr"/>
                <a:r>
                  <a:rPr lang="en-US" sz="2800" b="1" dirty="0"/>
                  <a:t>Past</a:t>
                </a:r>
              </a:p>
            </p:txBody>
          </p:sp>
          <p:sp>
            <p:nvSpPr>
              <p:cNvPr id="26" name="Oval 25">
                <a:extLst>
                  <a:ext uri="{FF2B5EF4-FFF2-40B4-BE49-F238E27FC236}">
                    <a16:creationId xmlns:a16="http://schemas.microsoft.com/office/drawing/2014/main" id="{DFC4839B-6CBA-4C46-3230-1420C669EFA3}"/>
                  </a:ext>
                </a:extLst>
              </p:cNvPr>
              <p:cNvSpPr/>
              <p:nvPr/>
            </p:nvSpPr>
            <p:spPr>
              <a:xfrm>
                <a:off x="5493954" y="5303877"/>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DB2E4D-5EE1-2737-634C-0C64DA8B5BF1}"/>
                  </a:ext>
                </a:extLst>
              </p:cNvPr>
              <p:cNvSpPr/>
              <p:nvPr/>
            </p:nvSpPr>
            <p:spPr>
              <a:xfrm>
                <a:off x="5838498" y="4851646"/>
                <a:ext cx="138956" cy="146504"/>
              </a:xfrm>
              <a:prstGeom prst="ellipse">
                <a:avLst/>
              </a:prstGeom>
              <a:solidFill>
                <a:srgbClr val="2F528F"/>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ADEF558-A565-1A35-4FED-D5D301939F74}"/>
                  </a:ext>
                </a:extLst>
              </p:cNvPr>
              <p:cNvSpPr txBox="1"/>
              <p:nvPr/>
            </p:nvSpPr>
            <p:spPr>
              <a:xfrm>
                <a:off x="6296500" y="3870561"/>
                <a:ext cx="2203547" cy="523220"/>
              </a:xfrm>
              <a:prstGeom prst="rect">
                <a:avLst/>
              </a:prstGeom>
              <a:noFill/>
            </p:spPr>
            <p:txBody>
              <a:bodyPr wrap="square" rtlCol="0">
                <a:spAutoFit/>
              </a:bodyPr>
              <a:lstStyle/>
              <a:p>
                <a:pPr algn="ctr"/>
                <a:r>
                  <a:rPr lang="en-US" sz="2800" b="1" dirty="0"/>
                  <a:t>Future</a:t>
                </a:r>
              </a:p>
            </p:txBody>
          </p:sp>
          <p:sp>
            <p:nvSpPr>
              <p:cNvPr id="29" name="Freeform: Shape 32">
                <a:extLst>
                  <a:ext uri="{FF2B5EF4-FFF2-40B4-BE49-F238E27FC236}">
                    <a16:creationId xmlns:a16="http://schemas.microsoft.com/office/drawing/2014/main" id="{EC321ABE-0856-905D-D7F4-0B3384122F58}"/>
                  </a:ext>
                </a:extLst>
              </p:cNvPr>
              <p:cNvSpPr/>
              <p:nvPr/>
            </p:nvSpPr>
            <p:spPr>
              <a:xfrm>
                <a:off x="6300542" y="4706858"/>
                <a:ext cx="1909323" cy="532851"/>
              </a:xfrm>
              <a:custGeom>
                <a:avLst/>
                <a:gdLst>
                  <a:gd name="connsiteX0" fmla="*/ 6579 w 1924187"/>
                  <a:gd name="connsiteY0" fmla="*/ 480224 h 532851"/>
                  <a:gd name="connsiteX1" fmla="*/ 282872 w 1924187"/>
                  <a:gd name="connsiteY1" fmla="*/ 190774 h 532851"/>
                  <a:gd name="connsiteX2" fmla="*/ 552587 w 1924187"/>
                  <a:gd name="connsiteY2" fmla="*/ 0 h 532851"/>
                  <a:gd name="connsiteX3" fmla="*/ 1006498 w 1924187"/>
                  <a:gd name="connsiteY3" fmla="*/ 134857 h 532851"/>
                  <a:gd name="connsiteX4" fmla="*/ 1542639 w 1924187"/>
                  <a:gd name="connsiteY4" fmla="*/ 230244 h 532851"/>
                  <a:gd name="connsiteX5" fmla="*/ 1924187 w 1924187"/>
                  <a:gd name="connsiteY5" fmla="*/ 42759 h 532851"/>
                  <a:gd name="connsiteX6" fmla="*/ 1924187 w 1924187"/>
                  <a:gd name="connsiteY6" fmla="*/ 440754 h 532851"/>
                  <a:gd name="connsiteX7" fmla="*/ 1529482 w 1924187"/>
                  <a:gd name="connsiteY7" fmla="*/ 381548 h 532851"/>
                  <a:gd name="connsiteX8" fmla="*/ 980184 w 1924187"/>
                  <a:gd name="connsiteY8" fmla="*/ 302607 h 532851"/>
                  <a:gd name="connsiteX9" fmla="*/ 578901 w 1924187"/>
                  <a:gd name="connsiteY9" fmla="*/ 111833 h 532851"/>
                  <a:gd name="connsiteX10" fmla="*/ 332210 w 1924187"/>
                  <a:gd name="connsiteY10" fmla="*/ 226955 h 532851"/>
                  <a:gd name="connsiteX11" fmla="*/ 0 w 1924187"/>
                  <a:gd name="connsiteY11" fmla="*/ 532851 h 532851"/>
                  <a:gd name="connsiteX12" fmla="*/ 6579 w 1924187"/>
                  <a:gd name="connsiteY12" fmla="*/ 480224 h 53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4187" h="532851">
                    <a:moveTo>
                      <a:pt x="6579" y="480224"/>
                    </a:moveTo>
                    <a:lnTo>
                      <a:pt x="282872" y="190774"/>
                    </a:lnTo>
                    <a:lnTo>
                      <a:pt x="552587" y="0"/>
                    </a:lnTo>
                    <a:lnTo>
                      <a:pt x="1006498" y="134857"/>
                    </a:lnTo>
                    <a:lnTo>
                      <a:pt x="1542639" y="230244"/>
                    </a:lnTo>
                    <a:lnTo>
                      <a:pt x="1924187" y="42759"/>
                    </a:lnTo>
                    <a:lnTo>
                      <a:pt x="1924187" y="440754"/>
                    </a:lnTo>
                    <a:lnTo>
                      <a:pt x="1529482" y="381548"/>
                    </a:lnTo>
                    <a:lnTo>
                      <a:pt x="980184" y="302607"/>
                    </a:lnTo>
                    <a:lnTo>
                      <a:pt x="578901" y="111833"/>
                    </a:lnTo>
                    <a:lnTo>
                      <a:pt x="332210" y="226955"/>
                    </a:lnTo>
                    <a:lnTo>
                      <a:pt x="0" y="532851"/>
                    </a:lnTo>
                    <a:lnTo>
                      <a:pt x="6579" y="480224"/>
                    </a:lnTo>
                    <a:close/>
                  </a:path>
                </a:pathLst>
              </a:custGeom>
              <a:solidFill>
                <a:srgbClr val="3B7647"/>
              </a:solidFill>
              <a:ln>
                <a:solidFill>
                  <a:srgbClr val="3B7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a:extLst>
              <a:ext uri="{FF2B5EF4-FFF2-40B4-BE49-F238E27FC236}">
                <a16:creationId xmlns:a16="http://schemas.microsoft.com/office/drawing/2014/main" id="{B2BF9977-1067-7867-143A-483C0D2E41F6}"/>
              </a:ext>
            </a:extLst>
          </p:cNvPr>
          <p:cNvGrpSpPr/>
          <p:nvPr/>
        </p:nvGrpSpPr>
        <p:grpSpPr>
          <a:xfrm>
            <a:off x="5303805" y="3899015"/>
            <a:ext cx="2715219" cy="1659389"/>
            <a:chOff x="5778106" y="5073513"/>
            <a:chExt cx="2715219" cy="1659389"/>
          </a:xfrm>
        </p:grpSpPr>
        <p:pic>
          <p:nvPicPr>
            <p:cNvPr id="33" name="Picture 32">
              <a:extLst>
                <a:ext uri="{FF2B5EF4-FFF2-40B4-BE49-F238E27FC236}">
                  <a16:creationId xmlns:a16="http://schemas.microsoft.com/office/drawing/2014/main" id="{A45D8CE2-6739-30DE-80F2-43E418F8D3F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932639" y="5924619"/>
              <a:ext cx="892554" cy="779860"/>
            </a:xfrm>
            <a:prstGeom prst="rect">
              <a:avLst/>
            </a:prstGeom>
          </p:spPr>
        </p:pic>
        <p:pic>
          <p:nvPicPr>
            <p:cNvPr id="34" name="Picture 33">
              <a:extLst>
                <a:ext uri="{FF2B5EF4-FFF2-40B4-BE49-F238E27FC236}">
                  <a16:creationId xmlns:a16="http://schemas.microsoft.com/office/drawing/2014/main" id="{EBCC0928-1B42-B54B-493F-01BECB80511B}"/>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778106" y="5953042"/>
              <a:ext cx="892554" cy="779860"/>
            </a:xfrm>
            <a:prstGeom prst="rect">
              <a:avLst/>
            </a:prstGeom>
          </p:spPr>
        </p:pic>
        <p:sp>
          <p:nvSpPr>
            <p:cNvPr id="35" name="TextBox 34">
              <a:extLst>
                <a:ext uri="{FF2B5EF4-FFF2-40B4-BE49-F238E27FC236}">
                  <a16:creationId xmlns:a16="http://schemas.microsoft.com/office/drawing/2014/main" id="{6DFDFF09-1ED7-E6BF-36CB-6EF78C7459A8}"/>
                </a:ext>
              </a:extLst>
            </p:cNvPr>
            <p:cNvSpPr txBox="1"/>
            <p:nvPr/>
          </p:nvSpPr>
          <p:spPr>
            <a:xfrm>
              <a:off x="6072414" y="5275661"/>
              <a:ext cx="2420911" cy="707886"/>
            </a:xfrm>
            <a:prstGeom prst="rect">
              <a:avLst/>
            </a:prstGeom>
            <a:noFill/>
          </p:spPr>
          <p:txBody>
            <a:bodyPr wrap="square" rtlCol="0">
              <a:spAutoFit/>
            </a:bodyPr>
            <a:lstStyle/>
            <a:p>
              <a:r>
                <a:rPr lang="en-IE" sz="4000" i="1" dirty="0">
                  <a:solidFill>
                    <a:schemeClr val="accent6"/>
                  </a:solidFill>
                </a:rPr>
                <a:t>y</a:t>
              </a:r>
              <a:r>
                <a:rPr lang="en-IE" sz="4000" i="1" dirty="0"/>
                <a:t> = </a:t>
              </a:r>
              <a:r>
                <a:rPr lang="en-IE" sz="4000" i="1" dirty="0">
                  <a:solidFill>
                    <a:schemeClr val="tx2"/>
                  </a:solidFill>
                </a:rPr>
                <a:t>m</a:t>
              </a:r>
              <a:r>
                <a:rPr lang="en-IE" sz="4000" i="1" dirty="0">
                  <a:solidFill>
                    <a:schemeClr val="bg1">
                      <a:lumMod val="65000"/>
                    </a:schemeClr>
                  </a:solidFill>
                </a:rPr>
                <a:t>x</a:t>
              </a:r>
              <a:r>
                <a:rPr lang="en-IE" sz="4000" i="1" dirty="0"/>
                <a:t> + </a:t>
              </a:r>
              <a:r>
                <a:rPr lang="en-IE" sz="4000" i="1" dirty="0">
                  <a:solidFill>
                    <a:schemeClr val="tx2"/>
                  </a:solidFill>
                </a:rPr>
                <a:t>b</a:t>
              </a:r>
            </a:p>
          </p:txBody>
        </p:sp>
        <p:cxnSp>
          <p:nvCxnSpPr>
            <p:cNvPr id="36" name="Straight Arrow Connector 35">
              <a:extLst>
                <a:ext uri="{FF2B5EF4-FFF2-40B4-BE49-F238E27FC236}">
                  <a16:creationId xmlns:a16="http://schemas.microsoft.com/office/drawing/2014/main" id="{BC55C818-8B79-124B-177C-678FCFD34499}"/>
                </a:ext>
              </a:extLst>
            </p:cNvPr>
            <p:cNvCxnSpPr>
              <a:cxnSpLocks/>
            </p:cNvCxnSpPr>
            <p:nvPr/>
          </p:nvCxnSpPr>
          <p:spPr>
            <a:xfrm flipH="1" flipV="1">
              <a:off x="7887995" y="5092394"/>
              <a:ext cx="194305" cy="309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B315290-1798-3FB6-E728-80B54450F262}"/>
                </a:ext>
              </a:extLst>
            </p:cNvPr>
            <p:cNvCxnSpPr>
              <a:cxnSpLocks/>
            </p:cNvCxnSpPr>
            <p:nvPr/>
          </p:nvCxnSpPr>
          <p:spPr>
            <a:xfrm flipV="1">
              <a:off x="7035831" y="5073513"/>
              <a:ext cx="195569" cy="410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FDD08707-AC48-2CD6-8AF8-4B0452E94F04}"/>
              </a:ext>
            </a:extLst>
          </p:cNvPr>
          <p:cNvSpPr/>
          <p:nvPr/>
        </p:nvSpPr>
        <p:spPr>
          <a:xfrm>
            <a:off x="6215066" y="3458398"/>
            <a:ext cx="1647823" cy="461665"/>
          </a:xfrm>
          <a:prstGeom prst="rect">
            <a:avLst/>
          </a:prstGeom>
        </p:spPr>
        <p:txBody>
          <a:bodyPr wrap="none">
            <a:spAutoFit/>
          </a:bodyPr>
          <a:lstStyle/>
          <a:p>
            <a:r>
              <a:rPr lang="en-US" sz="2400" b="1" dirty="0">
                <a:solidFill>
                  <a:schemeClr val="tx2"/>
                </a:solidFill>
              </a:rPr>
              <a:t>parameters</a:t>
            </a:r>
          </a:p>
        </p:txBody>
      </p:sp>
    </p:spTree>
    <p:extLst>
      <p:ext uri="{BB962C8B-B14F-4D97-AF65-F5344CB8AC3E}">
        <p14:creationId xmlns:p14="http://schemas.microsoft.com/office/powerpoint/2010/main" val="20193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D952-BBAE-4AC9-A0A9-2A5F216CA946}"/>
              </a:ext>
            </a:extLst>
          </p:cNvPr>
          <p:cNvSpPr>
            <a:spLocks noGrp="1"/>
          </p:cNvSpPr>
          <p:nvPr>
            <p:ph type="title"/>
          </p:nvPr>
        </p:nvSpPr>
        <p:spPr/>
        <p:txBody>
          <a:bodyPr>
            <a:normAutofit/>
          </a:bodyPr>
          <a:lstStyle/>
          <a:p>
            <a:r>
              <a:rPr lang="en-US" dirty="0"/>
              <a:t>Managing Forecast Uncertainty</a:t>
            </a:r>
          </a:p>
        </p:txBody>
      </p:sp>
      <p:sp>
        <p:nvSpPr>
          <p:cNvPr id="3" name="Content Placeholder 2">
            <a:extLst>
              <a:ext uri="{FF2B5EF4-FFF2-40B4-BE49-F238E27FC236}">
                <a16:creationId xmlns:a16="http://schemas.microsoft.com/office/drawing/2014/main" id="{D6079CC6-E717-8222-627D-917890DD22EE}"/>
              </a:ext>
            </a:extLst>
          </p:cNvPr>
          <p:cNvSpPr>
            <a:spLocks noGrp="1"/>
          </p:cNvSpPr>
          <p:nvPr>
            <p:ph idx="1"/>
          </p:nvPr>
        </p:nvSpPr>
        <p:spPr/>
        <p:txBody>
          <a:bodyPr/>
          <a:lstStyle/>
          <a:p>
            <a:r>
              <a:rPr lang="en-US" b="1" u="sng" dirty="0">
                <a:solidFill>
                  <a:srgbClr val="33A02C"/>
                </a:solidFill>
              </a:rPr>
              <a:t>Step 1:</a:t>
            </a:r>
            <a:r>
              <a:rPr lang="en-US" dirty="0"/>
              <a:t> </a:t>
            </a:r>
            <a:r>
              <a:rPr lang="en-US" i="1" dirty="0"/>
              <a:t>Quantify</a:t>
            </a:r>
            <a:r>
              <a:rPr lang="en-US" dirty="0"/>
              <a:t> uncertainty </a:t>
            </a:r>
          </a:p>
          <a:p>
            <a:r>
              <a:rPr lang="en-US" b="1" u="sng" dirty="0">
                <a:solidFill>
                  <a:srgbClr val="33A02C"/>
                </a:solidFill>
              </a:rPr>
              <a:t>Step 2:</a:t>
            </a:r>
            <a:r>
              <a:rPr lang="en-US" dirty="0"/>
              <a:t> </a:t>
            </a:r>
            <a:r>
              <a:rPr lang="en-US" i="1" dirty="0"/>
              <a:t>Reduce</a:t>
            </a:r>
            <a:r>
              <a:rPr lang="en-US" dirty="0"/>
              <a:t> uncertainty</a:t>
            </a:r>
          </a:p>
          <a:p>
            <a:pPr lvl="1"/>
            <a:r>
              <a:rPr lang="en-US" dirty="0"/>
              <a:t>Methods for reducing forecast uncertainty depend on which source of uncertainty you are trying to reduce</a:t>
            </a:r>
          </a:p>
        </p:txBody>
      </p:sp>
      <p:sp>
        <p:nvSpPr>
          <p:cNvPr id="4" name="Rectangle 3">
            <a:extLst>
              <a:ext uri="{FF2B5EF4-FFF2-40B4-BE49-F238E27FC236}">
                <a16:creationId xmlns:a16="http://schemas.microsoft.com/office/drawing/2014/main" id="{8BF000F0-BE64-8C3D-1B2F-73961F70E60D}"/>
              </a:ext>
            </a:extLst>
          </p:cNvPr>
          <p:cNvSpPr/>
          <p:nvPr/>
        </p:nvSpPr>
        <p:spPr>
          <a:xfrm>
            <a:off x="457200" y="1337870"/>
            <a:ext cx="4257207" cy="79447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E39629E4-3D92-C7EE-53CB-72E375FAD5CA}"/>
              </a:ext>
            </a:extLst>
          </p:cNvPr>
          <p:cNvGraphicFramePr>
            <a:graphicFrameLocks noGrp="1"/>
          </p:cNvGraphicFramePr>
          <p:nvPr>
            <p:extLst>
              <p:ext uri="{D42A27DB-BD31-4B8C-83A1-F6EECF244321}">
                <p14:modId xmlns:p14="http://schemas.microsoft.com/office/powerpoint/2010/main" val="1697464555"/>
              </p:ext>
            </p:extLst>
          </p:nvPr>
        </p:nvGraphicFramePr>
        <p:xfrm>
          <a:off x="194872" y="3332604"/>
          <a:ext cx="8754255" cy="1010920"/>
        </p:xfrm>
        <a:graphic>
          <a:graphicData uri="http://schemas.openxmlformats.org/drawingml/2006/table">
            <a:tbl>
              <a:tblPr firstRow="1" bandRow="1">
                <a:tableStyleId>{5C22544A-7EE6-4342-B048-85BDC9FD1C3A}</a:tableStyleId>
              </a:tblPr>
              <a:tblGrid>
                <a:gridCol w="2053653">
                  <a:extLst>
                    <a:ext uri="{9D8B030D-6E8A-4147-A177-3AD203B41FA5}">
                      <a16:colId xmlns:a16="http://schemas.microsoft.com/office/drawing/2014/main" val="2062854830"/>
                    </a:ext>
                  </a:extLst>
                </a:gridCol>
                <a:gridCol w="1723868">
                  <a:extLst>
                    <a:ext uri="{9D8B030D-6E8A-4147-A177-3AD203B41FA5}">
                      <a16:colId xmlns:a16="http://schemas.microsoft.com/office/drawing/2014/main" val="4289402010"/>
                    </a:ext>
                  </a:extLst>
                </a:gridCol>
                <a:gridCol w="4976734">
                  <a:extLst>
                    <a:ext uri="{9D8B030D-6E8A-4147-A177-3AD203B41FA5}">
                      <a16:colId xmlns:a16="http://schemas.microsoft.com/office/drawing/2014/main" val="3347182366"/>
                    </a:ext>
                  </a:extLst>
                </a:gridCol>
              </a:tblGrid>
              <a:tr h="370840">
                <a:tc>
                  <a:txBody>
                    <a:bodyPr/>
                    <a:lstStyle/>
                    <a:p>
                      <a:r>
                        <a:rPr lang="en-US" dirty="0"/>
                        <a:t>Type of uncertainty</a:t>
                      </a:r>
                    </a:p>
                  </a:txBody>
                  <a:tcPr/>
                </a:tc>
                <a:tc>
                  <a:txBody>
                    <a:bodyPr/>
                    <a:lstStyle/>
                    <a:p>
                      <a:r>
                        <a:rPr lang="en-US" dirty="0"/>
                        <a:t>Approach</a:t>
                      </a:r>
                    </a:p>
                  </a:txBody>
                  <a:tcPr/>
                </a:tc>
                <a:tc>
                  <a:txBody>
                    <a:bodyPr/>
                    <a:lstStyle/>
                    <a:p>
                      <a:r>
                        <a:rPr lang="en-US" dirty="0"/>
                        <a:t>How it works</a:t>
                      </a:r>
                    </a:p>
                  </a:txBody>
                  <a:tcPr/>
                </a:tc>
                <a:extLst>
                  <a:ext uri="{0D108BD9-81ED-4DB2-BD59-A6C34878D82A}">
                    <a16:rowId xmlns:a16="http://schemas.microsoft.com/office/drawing/2014/main" val="392741452"/>
                  </a:ext>
                </a:extLst>
              </a:tr>
              <a:tr h="370840">
                <a:tc>
                  <a:txBody>
                    <a:bodyPr/>
                    <a:lstStyle/>
                    <a:p>
                      <a:r>
                        <a:rPr lang="en-US" dirty="0"/>
                        <a:t>Process</a:t>
                      </a:r>
                    </a:p>
                  </a:txBody>
                  <a:tcPr/>
                </a:tc>
                <a:tc>
                  <a:txBody>
                    <a:bodyPr/>
                    <a:lstStyle/>
                    <a:p>
                      <a:r>
                        <a:rPr lang="en-US" dirty="0"/>
                        <a:t>Improve the forecast model</a:t>
                      </a:r>
                    </a:p>
                  </a:txBody>
                  <a:tcPr/>
                </a:tc>
                <a:tc>
                  <a:txBody>
                    <a:bodyPr/>
                    <a:lstStyle/>
                    <a:p>
                      <a:r>
                        <a:rPr lang="en-US" dirty="0"/>
                        <a:t>Changing the model structure to better reflect the real world can reduce process uncertainty</a:t>
                      </a:r>
                    </a:p>
                  </a:txBody>
                  <a:tcPr/>
                </a:tc>
                <a:extLst>
                  <a:ext uri="{0D108BD9-81ED-4DB2-BD59-A6C34878D82A}">
                    <a16:rowId xmlns:a16="http://schemas.microsoft.com/office/drawing/2014/main" val="660608330"/>
                  </a:ext>
                </a:extLst>
              </a:tr>
            </a:tbl>
          </a:graphicData>
        </a:graphic>
      </p:graphicFrame>
    </p:spTree>
    <p:extLst>
      <p:ext uri="{BB962C8B-B14F-4D97-AF65-F5344CB8AC3E}">
        <p14:creationId xmlns:p14="http://schemas.microsoft.com/office/powerpoint/2010/main" val="39165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D952-BBAE-4AC9-A0A9-2A5F216CA946}"/>
              </a:ext>
            </a:extLst>
          </p:cNvPr>
          <p:cNvSpPr>
            <a:spLocks noGrp="1"/>
          </p:cNvSpPr>
          <p:nvPr>
            <p:ph type="title"/>
          </p:nvPr>
        </p:nvSpPr>
        <p:spPr/>
        <p:txBody>
          <a:bodyPr>
            <a:normAutofit/>
          </a:bodyPr>
          <a:lstStyle/>
          <a:p>
            <a:r>
              <a:rPr lang="en-US" dirty="0"/>
              <a:t>Managing Forecast Uncertainty</a:t>
            </a:r>
          </a:p>
        </p:txBody>
      </p:sp>
      <p:sp>
        <p:nvSpPr>
          <p:cNvPr id="3" name="Content Placeholder 2">
            <a:extLst>
              <a:ext uri="{FF2B5EF4-FFF2-40B4-BE49-F238E27FC236}">
                <a16:creationId xmlns:a16="http://schemas.microsoft.com/office/drawing/2014/main" id="{D6079CC6-E717-8222-627D-917890DD22EE}"/>
              </a:ext>
            </a:extLst>
          </p:cNvPr>
          <p:cNvSpPr>
            <a:spLocks noGrp="1"/>
          </p:cNvSpPr>
          <p:nvPr>
            <p:ph idx="1"/>
          </p:nvPr>
        </p:nvSpPr>
        <p:spPr/>
        <p:txBody>
          <a:bodyPr/>
          <a:lstStyle/>
          <a:p>
            <a:r>
              <a:rPr lang="en-US" b="1" u="sng" dirty="0">
                <a:solidFill>
                  <a:srgbClr val="33A02C"/>
                </a:solidFill>
              </a:rPr>
              <a:t>Step 1:</a:t>
            </a:r>
            <a:r>
              <a:rPr lang="en-US" dirty="0"/>
              <a:t> </a:t>
            </a:r>
            <a:r>
              <a:rPr lang="en-US" i="1" dirty="0"/>
              <a:t>Quantify</a:t>
            </a:r>
            <a:r>
              <a:rPr lang="en-US" dirty="0"/>
              <a:t> uncertainty </a:t>
            </a:r>
          </a:p>
          <a:p>
            <a:r>
              <a:rPr lang="en-US" b="1" u="sng" dirty="0">
                <a:solidFill>
                  <a:srgbClr val="33A02C"/>
                </a:solidFill>
              </a:rPr>
              <a:t>Step 2:</a:t>
            </a:r>
            <a:r>
              <a:rPr lang="en-US" dirty="0"/>
              <a:t> </a:t>
            </a:r>
            <a:r>
              <a:rPr lang="en-US" i="1" dirty="0"/>
              <a:t>Reduce</a:t>
            </a:r>
            <a:r>
              <a:rPr lang="en-US" dirty="0"/>
              <a:t> uncertainty</a:t>
            </a:r>
          </a:p>
          <a:p>
            <a:pPr lvl="1"/>
            <a:r>
              <a:rPr lang="en-US" dirty="0"/>
              <a:t>Methods for reducing forecast uncertainty depend on which source of uncertainty you are trying to reduce</a:t>
            </a:r>
          </a:p>
        </p:txBody>
      </p:sp>
      <p:sp>
        <p:nvSpPr>
          <p:cNvPr id="4" name="Rectangle 3">
            <a:extLst>
              <a:ext uri="{FF2B5EF4-FFF2-40B4-BE49-F238E27FC236}">
                <a16:creationId xmlns:a16="http://schemas.microsoft.com/office/drawing/2014/main" id="{8BF000F0-BE64-8C3D-1B2F-73961F70E60D}"/>
              </a:ext>
            </a:extLst>
          </p:cNvPr>
          <p:cNvSpPr/>
          <p:nvPr/>
        </p:nvSpPr>
        <p:spPr>
          <a:xfrm>
            <a:off x="457200" y="1337870"/>
            <a:ext cx="4257207" cy="79447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E39629E4-3D92-C7EE-53CB-72E375FAD5CA}"/>
              </a:ext>
            </a:extLst>
          </p:cNvPr>
          <p:cNvGraphicFramePr>
            <a:graphicFrameLocks noGrp="1"/>
          </p:cNvGraphicFramePr>
          <p:nvPr>
            <p:extLst>
              <p:ext uri="{D42A27DB-BD31-4B8C-83A1-F6EECF244321}">
                <p14:modId xmlns:p14="http://schemas.microsoft.com/office/powerpoint/2010/main" val="958293876"/>
              </p:ext>
            </p:extLst>
          </p:nvPr>
        </p:nvGraphicFramePr>
        <p:xfrm>
          <a:off x="194872" y="3332604"/>
          <a:ext cx="8754255" cy="1651000"/>
        </p:xfrm>
        <a:graphic>
          <a:graphicData uri="http://schemas.openxmlformats.org/drawingml/2006/table">
            <a:tbl>
              <a:tblPr firstRow="1" bandRow="1">
                <a:tableStyleId>{5C22544A-7EE6-4342-B048-85BDC9FD1C3A}</a:tableStyleId>
              </a:tblPr>
              <a:tblGrid>
                <a:gridCol w="2053653">
                  <a:extLst>
                    <a:ext uri="{9D8B030D-6E8A-4147-A177-3AD203B41FA5}">
                      <a16:colId xmlns:a16="http://schemas.microsoft.com/office/drawing/2014/main" val="2062854830"/>
                    </a:ext>
                  </a:extLst>
                </a:gridCol>
                <a:gridCol w="1723868">
                  <a:extLst>
                    <a:ext uri="{9D8B030D-6E8A-4147-A177-3AD203B41FA5}">
                      <a16:colId xmlns:a16="http://schemas.microsoft.com/office/drawing/2014/main" val="4289402010"/>
                    </a:ext>
                  </a:extLst>
                </a:gridCol>
                <a:gridCol w="4976734">
                  <a:extLst>
                    <a:ext uri="{9D8B030D-6E8A-4147-A177-3AD203B41FA5}">
                      <a16:colId xmlns:a16="http://schemas.microsoft.com/office/drawing/2014/main" val="3347182366"/>
                    </a:ext>
                  </a:extLst>
                </a:gridCol>
              </a:tblGrid>
              <a:tr h="370840">
                <a:tc>
                  <a:txBody>
                    <a:bodyPr/>
                    <a:lstStyle/>
                    <a:p>
                      <a:r>
                        <a:rPr lang="en-US" dirty="0"/>
                        <a:t>Type of uncertainty</a:t>
                      </a:r>
                    </a:p>
                  </a:txBody>
                  <a:tcPr/>
                </a:tc>
                <a:tc>
                  <a:txBody>
                    <a:bodyPr/>
                    <a:lstStyle/>
                    <a:p>
                      <a:r>
                        <a:rPr lang="en-US" dirty="0"/>
                        <a:t>Approach</a:t>
                      </a:r>
                    </a:p>
                  </a:txBody>
                  <a:tcPr/>
                </a:tc>
                <a:tc>
                  <a:txBody>
                    <a:bodyPr/>
                    <a:lstStyle/>
                    <a:p>
                      <a:r>
                        <a:rPr lang="en-US" dirty="0"/>
                        <a:t>How it works</a:t>
                      </a:r>
                    </a:p>
                  </a:txBody>
                  <a:tcPr/>
                </a:tc>
                <a:extLst>
                  <a:ext uri="{0D108BD9-81ED-4DB2-BD59-A6C34878D82A}">
                    <a16:rowId xmlns:a16="http://schemas.microsoft.com/office/drawing/2014/main" val="392741452"/>
                  </a:ext>
                </a:extLst>
              </a:tr>
              <a:tr h="370840">
                <a:tc>
                  <a:txBody>
                    <a:bodyPr/>
                    <a:lstStyle/>
                    <a:p>
                      <a:r>
                        <a:rPr lang="en-US" dirty="0"/>
                        <a:t>Process</a:t>
                      </a:r>
                    </a:p>
                  </a:txBody>
                  <a:tcPr/>
                </a:tc>
                <a:tc>
                  <a:txBody>
                    <a:bodyPr/>
                    <a:lstStyle/>
                    <a:p>
                      <a:r>
                        <a:rPr lang="en-US" dirty="0"/>
                        <a:t>Improve the forecast model</a:t>
                      </a:r>
                    </a:p>
                  </a:txBody>
                  <a:tcPr/>
                </a:tc>
                <a:tc>
                  <a:txBody>
                    <a:bodyPr/>
                    <a:lstStyle/>
                    <a:p>
                      <a:r>
                        <a:rPr lang="en-US" dirty="0"/>
                        <a:t>Changing the model structure to better reflect the real world can reduce process uncertainty</a:t>
                      </a:r>
                    </a:p>
                  </a:txBody>
                  <a:tcPr/>
                </a:tc>
                <a:extLst>
                  <a:ext uri="{0D108BD9-81ED-4DB2-BD59-A6C34878D82A}">
                    <a16:rowId xmlns:a16="http://schemas.microsoft.com/office/drawing/2014/main" val="660608330"/>
                  </a:ext>
                </a:extLst>
              </a:tr>
              <a:tr h="370840">
                <a:tc>
                  <a:txBody>
                    <a:bodyPr/>
                    <a:lstStyle/>
                    <a:p>
                      <a:r>
                        <a:rPr lang="en-US" dirty="0"/>
                        <a:t>Parameter</a:t>
                      </a:r>
                    </a:p>
                  </a:txBody>
                  <a:tcPr/>
                </a:tc>
                <a:tc>
                  <a:txBody>
                    <a:bodyPr/>
                    <a:lstStyle/>
                    <a:p>
                      <a:r>
                        <a:rPr lang="en-US" dirty="0"/>
                        <a:t>Collect more data</a:t>
                      </a:r>
                    </a:p>
                  </a:txBody>
                  <a:tcPr/>
                </a:tc>
                <a:tc>
                  <a:txBody>
                    <a:bodyPr/>
                    <a:lstStyle/>
                    <a:p>
                      <a:r>
                        <a:rPr lang="en-US" dirty="0"/>
                        <a:t>Collecting data on key parameters, such as growth rates, can reduce parameter uncertainty</a:t>
                      </a:r>
                    </a:p>
                  </a:txBody>
                  <a:tcPr/>
                </a:tc>
                <a:extLst>
                  <a:ext uri="{0D108BD9-81ED-4DB2-BD59-A6C34878D82A}">
                    <a16:rowId xmlns:a16="http://schemas.microsoft.com/office/drawing/2014/main" val="3320875446"/>
                  </a:ext>
                </a:extLst>
              </a:tr>
            </a:tbl>
          </a:graphicData>
        </a:graphic>
      </p:graphicFrame>
    </p:spTree>
    <p:extLst>
      <p:ext uri="{BB962C8B-B14F-4D97-AF65-F5344CB8AC3E}">
        <p14:creationId xmlns:p14="http://schemas.microsoft.com/office/powerpoint/2010/main" val="261330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D952-BBAE-4AC9-A0A9-2A5F216CA946}"/>
              </a:ext>
            </a:extLst>
          </p:cNvPr>
          <p:cNvSpPr>
            <a:spLocks noGrp="1"/>
          </p:cNvSpPr>
          <p:nvPr>
            <p:ph type="title"/>
          </p:nvPr>
        </p:nvSpPr>
        <p:spPr/>
        <p:txBody>
          <a:bodyPr>
            <a:normAutofit/>
          </a:bodyPr>
          <a:lstStyle/>
          <a:p>
            <a:r>
              <a:rPr lang="en-US" dirty="0"/>
              <a:t>Managing Forecast Uncertainty</a:t>
            </a:r>
          </a:p>
        </p:txBody>
      </p:sp>
      <p:sp>
        <p:nvSpPr>
          <p:cNvPr id="3" name="Content Placeholder 2">
            <a:extLst>
              <a:ext uri="{FF2B5EF4-FFF2-40B4-BE49-F238E27FC236}">
                <a16:creationId xmlns:a16="http://schemas.microsoft.com/office/drawing/2014/main" id="{D6079CC6-E717-8222-627D-917890DD22EE}"/>
              </a:ext>
            </a:extLst>
          </p:cNvPr>
          <p:cNvSpPr>
            <a:spLocks noGrp="1"/>
          </p:cNvSpPr>
          <p:nvPr>
            <p:ph idx="1"/>
          </p:nvPr>
        </p:nvSpPr>
        <p:spPr/>
        <p:txBody>
          <a:bodyPr/>
          <a:lstStyle/>
          <a:p>
            <a:r>
              <a:rPr lang="en-US" b="1" u="sng" dirty="0">
                <a:solidFill>
                  <a:srgbClr val="33A02C"/>
                </a:solidFill>
              </a:rPr>
              <a:t>Step 1:</a:t>
            </a:r>
            <a:r>
              <a:rPr lang="en-US" dirty="0"/>
              <a:t> </a:t>
            </a:r>
            <a:r>
              <a:rPr lang="en-US" i="1" dirty="0"/>
              <a:t>Quantify</a:t>
            </a:r>
            <a:r>
              <a:rPr lang="en-US" dirty="0"/>
              <a:t> uncertainty </a:t>
            </a:r>
          </a:p>
          <a:p>
            <a:r>
              <a:rPr lang="en-US" b="1" u="sng" dirty="0">
                <a:solidFill>
                  <a:srgbClr val="33A02C"/>
                </a:solidFill>
              </a:rPr>
              <a:t>Step 2:</a:t>
            </a:r>
            <a:r>
              <a:rPr lang="en-US" dirty="0"/>
              <a:t> </a:t>
            </a:r>
            <a:r>
              <a:rPr lang="en-US" i="1" dirty="0"/>
              <a:t>Reduce</a:t>
            </a:r>
            <a:r>
              <a:rPr lang="en-US" dirty="0"/>
              <a:t> uncertainty</a:t>
            </a:r>
          </a:p>
          <a:p>
            <a:pPr lvl="1"/>
            <a:r>
              <a:rPr lang="en-US" dirty="0"/>
              <a:t>Methods for reducing forecast uncertainty depend on which source of uncertainty you are trying to reduce</a:t>
            </a:r>
          </a:p>
        </p:txBody>
      </p:sp>
      <p:sp>
        <p:nvSpPr>
          <p:cNvPr id="4" name="Rectangle 3">
            <a:extLst>
              <a:ext uri="{FF2B5EF4-FFF2-40B4-BE49-F238E27FC236}">
                <a16:creationId xmlns:a16="http://schemas.microsoft.com/office/drawing/2014/main" id="{8BF000F0-BE64-8C3D-1B2F-73961F70E60D}"/>
              </a:ext>
            </a:extLst>
          </p:cNvPr>
          <p:cNvSpPr/>
          <p:nvPr/>
        </p:nvSpPr>
        <p:spPr>
          <a:xfrm>
            <a:off x="457200" y="1337870"/>
            <a:ext cx="4257207" cy="79447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E39629E4-3D92-C7EE-53CB-72E375FAD5CA}"/>
              </a:ext>
            </a:extLst>
          </p:cNvPr>
          <p:cNvGraphicFramePr>
            <a:graphicFrameLocks noGrp="1"/>
          </p:cNvGraphicFramePr>
          <p:nvPr>
            <p:extLst>
              <p:ext uri="{D42A27DB-BD31-4B8C-83A1-F6EECF244321}">
                <p14:modId xmlns:p14="http://schemas.microsoft.com/office/powerpoint/2010/main" val="582433554"/>
              </p:ext>
            </p:extLst>
          </p:nvPr>
        </p:nvGraphicFramePr>
        <p:xfrm>
          <a:off x="194872" y="3332604"/>
          <a:ext cx="8754255" cy="2565400"/>
        </p:xfrm>
        <a:graphic>
          <a:graphicData uri="http://schemas.openxmlformats.org/drawingml/2006/table">
            <a:tbl>
              <a:tblPr firstRow="1" bandRow="1">
                <a:tableStyleId>{5C22544A-7EE6-4342-B048-85BDC9FD1C3A}</a:tableStyleId>
              </a:tblPr>
              <a:tblGrid>
                <a:gridCol w="2053653">
                  <a:extLst>
                    <a:ext uri="{9D8B030D-6E8A-4147-A177-3AD203B41FA5}">
                      <a16:colId xmlns:a16="http://schemas.microsoft.com/office/drawing/2014/main" val="2062854830"/>
                    </a:ext>
                  </a:extLst>
                </a:gridCol>
                <a:gridCol w="1723868">
                  <a:extLst>
                    <a:ext uri="{9D8B030D-6E8A-4147-A177-3AD203B41FA5}">
                      <a16:colId xmlns:a16="http://schemas.microsoft.com/office/drawing/2014/main" val="4289402010"/>
                    </a:ext>
                  </a:extLst>
                </a:gridCol>
                <a:gridCol w="4976734">
                  <a:extLst>
                    <a:ext uri="{9D8B030D-6E8A-4147-A177-3AD203B41FA5}">
                      <a16:colId xmlns:a16="http://schemas.microsoft.com/office/drawing/2014/main" val="3347182366"/>
                    </a:ext>
                  </a:extLst>
                </a:gridCol>
              </a:tblGrid>
              <a:tr h="370840">
                <a:tc>
                  <a:txBody>
                    <a:bodyPr/>
                    <a:lstStyle/>
                    <a:p>
                      <a:r>
                        <a:rPr lang="en-US" dirty="0"/>
                        <a:t>Type of uncertainty</a:t>
                      </a:r>
                    </a:p>
                  </a:txBody>
                  <a:tcPr/>
                </a:tc>
                <a:tc>
                  <a:txBody>
                    <a:bodyPr/>
                    <a:lstStyle/>
                    <a:p>
                      <a:r>
                        <a:rPr lang="en-US" dirty="0"/>
                        <a:t>Approach</a:t>
                      </a:r>
                    </a:p>
                  </a:txBody>
                  <a:tcPr/>
                </a:tc>
                <a:tc>
                  <a:txBody>
                    <a:bodyPr/>
                    <a:lstStyle/>
                    <a:p>
                      <a:r>
                        <a:rPr lang="en-US" dirty="0"/>
                        <a:t>How it works</a:t>
                      </a:r>
                    </a:p>
                  </a:txBody>
                  <a:tcPr/>
                </a:tc>
                <a:extLst>
                  <a:ext uri="{0D108BD9-81ED-4DB2-BD59-A6C34878D82A}">
                    <a16:rowId xmlns:a16="http://schemas.microsoft.com/office/drawing/2014/main" val="392741452"/>
                  </a:ext>
                </a:extLst>
              </a:tr>
              <a:tr h="370840">
                <a:tc>
                  <a:txBody>
                    <a:bodyPr/>
                    <a:lstStyle/>
                    <a:p>
                      <a:r>
                        <a:rPr lang="en-US" dirty="0"/>
                        <a:t>Process</a:t>
                      </a:r>
                    </a:p>
                  </a:txBody>
                  <a:tcPr/>
                </a:tc>
                <a:tc>
                  <a:txBody>
                    <a:bodyPr/>
                    <a:lstStyle/>
                    <a:p>
                      <a:r>
                        <a:rPr lang="en-US" dirty="0"/>
                        <a:t>Improve the forecast model</a:t>
                      </a:r>
                    </a:p>
                  </a:txBody>
                  <a:tcPr/>
                </a:tc>
                <a:tc>
                  <a:txBody>
                    <a:bodyPr/>
                    <a:lstStyle/>
                    <a:p>
                      <a:r>
                        <a:rPr lang="en-US" dirty="0"/>
                        <a:t>Changing the model structure to better reflect the real world can reduce process uncertainty</a:t>
                      </a:r>
                    </a:p>
                  </a:txBody>
                  <a:tcPr/>
                </a:tc>
                <a:extLst>
                  <a:ext uri="{0D108BD9-81ED-4DB2-BD59-A6C34878D82A}">
                    <a16:rowId xmlns:a16="http://schemas.microsoft.com/office/drawing/2014/main" val="660608330"/>
                  </a:ext>
                </a:extLst>
              </a:tr>
              <a:tr h="370840">
                <a:tc>
                  <a:txBody>
                    <a:bodyPr/>
                    <a:lstStyle/>
                    <a:p>
                      <a:r>
                        <a:rPr lang="en-US" dirty="0"/>
                        <a:t>Parameter</a:t>
                      </a:r>
                    </a:p>
                  </a:txBody>
                  <a:tcPr/>
                </a:tc>
                <a:tc>
                  <a:txBody>
                    <a:bodyPr/>
                    <a:lstStyle/>
                    <a:p>
                      <a:r>
                        <a:rPr lang="en-US" dirty="0"/>
                        <a:t>Collect more data</a:t>
                      </a:r>
                    </a:p>
                  </a:txBody>
                  <a:tcPr/>
                </a:tc>
                <a:tc>
                  <a:txBody>
                    <a:bodyPr/>
                    <a:lstStyle/>
                    <a:p>
                      <a:r>
                        <a:rPr lang="en-US" dirty="0"/>
                        <a:t>Collecting data on key parameters, such as growth rates, can reduce parameter uncertainty</a:t>
                      </a:r>
                    </a:p>
                  </a:txBody>
                  <a:tcPr/>
                </a:tc>
                <a:extLst>
                  <a:ext uri="{0D108BD9-81ED-4DB2-BD59-A6C34878D82A}">
                    <a16:rowId xmlns:a16="http://schemas.microsoft.com/office/drawing/2014/main" val="3320875446"/>
                  </a:ext>
                </a:extLst>
              </a:tr>
              <a:tr h="370840">
                <a:tc>
                  <a:txBody>
                    <a:bodyPr/>
                    <a:lstStyle/>
                    <a:p>
                      <a:r>
                        <a:rPr lang="en-US" dirty="0"/>
                        <a:t>Initial conditions</a:t>
                      </a:r>
                    </a:p>
                  </a:txBody>
                  <a:tcPr/>
                </a:tc>
                <a:tc>
                  <a:txBody>
                    <a:bodyPr/>
                    <a:lstStyle/>
                    <a:p>
                      <a:r>
                        <a:rPr lang="en-US" dirty="0"/>
                        <a:t>Collect more data</a:t>
                      </a:r>
                    </a:p>
                  </a:txBody>
                  <a:tcPr/>
                </a:tc>
                <a:tc>
                  <a:txBody>
                    <a:bodyPr/>
                    <a:lstStyle/>
                    <a:p>
                      <a:r>
                        <a:rPr lang="en-US" dirty="0"/>
                        <a:t>Collecting more frequent data can give a more accurate picture of current ecological conditions, reducing initial conditions uncertainty</a:t>
                      </a:r>
                    </a:p>
                  </a:txBody>
                  <a:tcPr/>
                </a:tc>
                <a:extLst>
                  <a:ext uri="{0D108BD9-81ED-4DB2-BD59-A6C34878D82A}">
                    <a16:rowId xmlns:a16="http://schemas.microsoft.com/office/drawing/2014/main" val="2461559058"/>
                  </a:ext>
                </a:extLst>
              </a:tr>
            </a:tbl>
          </a:graphicData>
        </a:graphic>
      </p:graphicFrame>
    </p:spTree>
    <p:extLst>
      <p:ext uri="{BB962C8B-B14F-4D97-AF65-F5344CB8AC3E}">
        <p14:creationId xmlns:p14="http://schemas.microsoft.com/office/powerpoint/2010/main" val="25733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a:xfrm>
            <a:off x="457200" y="1352550"/>
            <a:ext cx="8229600" cy="5143500"/>
          </a:xfrm>
        </p:spPr>
        <p:txBody>
          <a:bodyPr anchor="ctr">
            <a:normAutofit lnSpcReduction="10000"/>
          </a:bodyPr>
          <a:lstStyle/>
          <a:p>
            <a:pPr>
              <a:lnSpc>
                <a:spcPct val="110000"/>
              </a:lnSpc>
              <a:spcBef>
                <a:spcPts val="0"/>
              </a:spcBef>
              <a:spcAft>
                <a:spcPts val="1200"/>
              </a:spcAft>
            </a:pPr>
            <a:r>
              <a:rPr lang="en-US" dirty="0"/>
              <a:t>Introduce the concepts of ecological forecasting and forecast uncertainty; where uncertainty comes from; how to quantify uncertainty; and steps to reduce forecast uncertainty</a:t>
            </a:r>
          </a:p>
          <a:p>
            <a:pPr>
              <a:lnSpc>
                <a:spcPct val="110000"/>
              </a:lnSpc>
              <a:spcBef>
                <a:spcPts val="0"/>
              </a:spcBef>
              <a:spcAft>
                <a:spcPts val="1200"/>
              </a:spcAft>
            </a:pPr>
            <a:r>
              <a:rPr lang="en-US" b="1" dirty="0"/>
              <a:t>Activity A: </a:t>
            </a:r>
            <a:r>
              <a:rPr lang="en-US" dirty="0">
                <a:effectLst/>
                <a:ea typeface="Calibri" panose="020F0502020204030204" pitchFamily="34" charset="0"/>
                <a:cs typeface="Times New Roman" panose="02020603050405020304" pitchFamily="18" charset="0"/>
              </a:rPr>
              <a:t>Students build different models to simulate water temperature for their chosen NEON site and generate forecasts without uncertainty</a:t>
            </a:r>
            <a:r>
              <a:rPr lang="en-US" b="0" i="0" dirty="0">
                <a:solidFill>
                  <a:srgbClr val="333333"/>
                </a:solidFill>
                <a:effectLst/>
              </a:rPr>
              <a:t>.</a:t>
            </a:r>
          </a:p>
          <a:p>
            <a:pPr>
              <a:lnSpc>
                <a:spcPct val="110000"/>
              </a:lnSpc>
              <a:spcBef>
                <a:spcPts val="0"/>
              </a:spcBef>
              <a:spcAft>
                <a:spcPts val="1200"/>
              </a:spcAft>
            </a:pPr>
            <a:r>
              <a:rPr lang="en-US" b="1" dirty="0"/>
              <a:t>Activity B: </a:t>
            </a:r>
            <a:r>
              <a:rPr lang="en-US" b="0" i="0" dirty="0">
                <a:solidFill>
                  <a:srgbClr val="333333"/>
                </a:solidFill>
                <a:effectLst/>
              </a:rPr>
              <a:t>Generate additional forecasts of water temperature and examine how different sources of uncertainty affect the different models.</a:t>
            </a:r>
            <a:endParaRPr lang="en-US" dirty="0"/>
          </a:p>
          <a:p>
            <a:pPr algn="just">
              <a:lnSpc>
                <a:spcPct val="110000"/>
              </a:lnSpc>
              <a:spcBef>
                <a:spcPts val="0"/>
              </a:spcBef>
            </a:pPr>
            <a:r>
              <a:rPr lang="en-US" b="1" dirty="0"/>
              <a:t>Activity C: </a:t>
            </a:r>
            <a:r>
              <a:rPr lang="en-US" b="0" i="0" dirty="0">
                <a:solidFill>
                  <a:srgbClr val="333333"/>
                </a:solidFill>
                <a:effectLst/>
              </a:rPr>
              <a:t>Quantify and partition the uncertainty for forecasts made using different models and make management decisions using an ecological forecast with uncertainty.</a:t>
            </a:r>
            <a:endParaRPr lang="en-US" dirty="0"/>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D952-BBAE-4AC9-A0A9-2A5F216CA946}"/>
              </a:ext>
            </a:extLst>
          </p:cNvPr>
          <p:cNvSpPr>
            <a:spLocks noGrp="1"/>
          </p:cNvSpPr>
          <p:nvPr>
            <p:ph type="title"/>
          </p:nvPr>
        </p:nvSpPr>
        <p:spPr/>
        <p:txBody>
          <a:bodyPr>
            <a:normAutofit/>
          </a:bodyPr>
          <a:lstStyle/>
          <a:p>
            <a:r>
              <a:rPr lang="en-US" dirty="0"/>
              <a:t>Managing Forecast Uncertainty</a:t>
            </a:r>
          </a:p>
        </p:txBody>
      </p:sp>
      <p:sp>
        <p:nvSpPr>
          <p:cNvPr id="3" name="Content Placeholder 2">
            <a:extLst>
              <a:ext uri="{FF2B5EF4-FFF2-40B4-BE49-F238E27FC236}">
                <a16:creationId xmlns:a16="http://schemas.microsoft.com/office/drawing/2014/main" id="{D6079CC6-E717-8222-627D-917890DD22EE}"/>
              </a:ext>
            </a:extLst>
          </p:cNvPr>
          <p:cNvSpPr>
            <a:spLocks noGrp="1"/>
          </p:cNvSpPr>
          <p:nvPr>
            <p:ph idx="1"/>
          </p:nvPr>
        </p:nvSpPr>
        <p:spPr/>
        <p:txBody>
          <a:bodyPr/>
          <a:lstStyle/>
          <a:p>
            <a:r>
              <a:rPr lang="en-US" b="1" u="sng" dirty="0">
                <a:solidFill>
                  <a:srgbClr val="33A02C"/>
                </a:solidFill>
              </a:rPr>
              <a:t>Step 1:</a:t>
            </a:r>
            <a:r>
              <a:rPr lang="en-US" dirty="0"/>
              <a:t> </a:t>
            </a:r>
            <a:r>
              <a:rPr lang="en-US" i="1" dirty="0"/>
              <a:t>Quantify</a:t>
            </a:r>
            <a:r>
              <a:rPr lang="en-US" dirty="0"/>
              <a:t> uncertainty </a:t>
            </a:r>
          </a:p>
          <a:p>
            <a:r>
              <a:rPr lang="en-US" b="1" u="sng" dirty="0">
                <a:solidFill>
                  <a:srgbClr val="33A02C"/>
                </a:solidFill>
              </a:rPr>
              <a:t>Step 2:</a:t>
            </a:r>
            <a:r>
              <a:rPr lang="en-US" dirty="0"/>
              <a:t> </a:t>
            </a:r>
            <a:r>
              <a:rPr lang="en-US" i="1" dirty="0"/>
              <a:t>Reduce</a:t>
            </a:r>
            <a:r>
              <a:rPr lang="en-US" dirty="0"/>
              <a:t> uncertainty</a:t>
            </a:r>
          </a:p>
          <a:p>
            <a:pPr lvl="1"/>
            <a:r>
              <a:rPr lang="en-US" dirty="0"/>
              <a:t>Methods for reducing forecast uncertainty depend on which source of uncertainty you are trying to reduce</a:t>
            </a:r>
          </a:p>
        </p:txBody>
      </p:sp>
      <p:sp>
        <p:nvSpPr>
          <p:cNvPr id="4" name="Rectangle 3">
            <a:extLst>
              <a:ext uri="{FF2B5EF4-FFF2-40B4-BE49-F238E27FC236}">
                <a16:creationId xmlns:a16="http://schemas.microsoft.com/office/drawing/2014/main" id="{8BF000F0-BE64-8C3D-1B2F-73961F70E60D}"/>
              </a:ext>
            </a:extLst>
          </p:cNvPr>
          <p:cNvSpPr/>
          <p:nvPr/>
        </p:nvSpPr>
        <p:spPr>
          <a:xfrm>
            <a:off x="457200" y="1337870"/>
            <a:ext cx="4257207" cy="79447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E39629E4-3D92-C7EE-53CB-72E375FAD5CA}"/>
              </a:ext>
            </a:extLst>
          </p:cNvPr>
          <p:cNvGraphicFramePr>
            <a:graphicFrameLocks noGrp="1"/>
          </p:cNvGraphicFramePr>
          <p:nvPr>
            <p:extLst>
              <p:ext uri="{D42A27DB-BD31-4B8C-83A1-F6EECF244321}">
                <p14:modId xmlns:p14="http://schemas.microsoft.com/office/powerpoint/2010/main" val="4266297438"/>
              </p:ext>
            </p:extLst>
          </p:nvPr>
        </p:nvGraphicFramePr>
        <p:xfrm>
          <a:off x="194872" y="3332604"/>
          <a:ext cx="8754255" cy="3205480"/>
        </p:xfrm>
        <a:graphic>
          <a:graphicData uri="http://schemas.openxmlformats.org/drawingml/2006/table">
            <a:tbl>
              <a:tblPr firstRow="1" bandRow="1">
                <a:tableStyleId>{5C22544A-7EE6-4342-B048-85BDC9FD1C3A}</a:tableStyleId>
              </a:tblPr>
              <a:tblGrid>
                <a:gridCol w="2053653">
                  <a:extLst>
                    <a:ext uri="{9D8B030D-6E8A-4147-A177-3AD203B41FA5}">
                      <a16:colId xmlns:a16="http://schemas.microsoft.com/office/drawing/2014/main" val="2062854830"/>
                    </a:ext>
                  </a:extLst>
                </a:gridCol>
                <a:gridCol w="1723868">
                  <a:extLst>
                    <a:ext uri="{9D8B030D-6E8A-4147-A177-3AD203B41FA5}">
                      <a16:colId xmlns:a16="http://schemas.microsoft.com/office/drawing/2014/main" val="4289402010"/>
                    </a:ext>
                  </a:extLst>
                </a:gridCol>
                <a:gridCol w="4976734">
                  <a:extLst>
                    <a:ext uri="{9D8B030D-6E8A-4147-A177-3AD203B41FA5}">
                      <a16:colId xmlns:a16="http://schemas.microsoft.com/office/drawing/2014/main" val="3347182366"/>
                    </a:ext>
                  </a:extLst>
                </a:gridCol>
              </a:tblGrid>
              <a:tr h="370840">
                <a:tc>
                  <a:txBody>
                    <a:bodyPr/>
                    <a:lstStyle/>
                    <a:p>
                      <a:r>
                        <a:rPr lang="en-US" dirty="0"/>
                        <a:t>Type of uncertainty</a:t>
                      </a:r>
                    </a:p>
                  </a:txBody>
                  <a:tcPr/>
                </a:tc>
                <a:tc>
                  <a:txBody>
                    <a:bodyPr/>
                    <a:lstStyle/>
                    <a:p>
                      <a:r>
                        <a:rPr lang="en-US" dirty="0"/>
                        <a:t>Approach</a:t>
                      </a:r>
                    </a:p>
                  </a:txBody>
                  <a:tcPr/>
                </a:tc>
                <a:tc>
                  <a:txBody>
                    <a:bodyPr/>
                    <a:lstStyle/>
                    <a:p>
                      <a:r>
                        <a:rPr lang="en-US" dirty="0"/>
                        <a:t>How it works</a:t>
                      </a:r>
                    </a:p>
                  </a:txBody>
                  <a:tcPr/>
                </a:tc>
                <a:extLst>
                  <a:ext uri="{0D108BD9-81ED-4DB2-BD59-A6C34878D82A}">
                    <a16:rowId xmlns:a16="http://schemas.microsoft.com/office/drawing/2014/main" val="392741452"/>
                  </a:ext>
                </a:extLst>
              </a:tr>
              <a:tr h="370840">
                <a:tc>
                  <a:txBody>
                    <a:bodyPr/>
                    <a:lstStyle/>
                    <a:p>
                      <a:r>
                        <a:rPr lang="en-US" dirty="0"/>
                        <a:t>Process</a:t>
                      </a:r>
                    </a:p>
                  </a:txBody>
                  <a:tcPr/>
                </a:tc>
                <a:tc>
                  <a:txBody>
                    <a:bodyPr/>
                    <a:lstStyle/>
                    <a:p>
                      <a:r>
                        <a:rPr lang="en-US" dirty="0"/>
                        <a:t>Improve the forecast model</a:t>
                      </a:r>
                    </a:p>
                  </a:txBody>
                  <a:tcPr/>
                </a:tc>
                <a:tc>
                  <a:txBody>
                    <a:bodyPr/>
                    <a:lstStyle/>
                    <a:p>
                      <a:r>
                        <a:rPr lang="en-US" dirty="0"/>
                        <a:t>Changing the model structure to better reflect the real world can reduce process uncertainty</a:t>
                      </a:r>
                    </a:p>
                  </a:txBody>
                  <a:tcPr/>
                </a:tc>
                <a:extLst>
                  <a:ext uri="{0D108BD9-81ED-4DB2-BD59-A6C34878D82A}">
                    <a16:rowId xmlns:a16="http://schemas.microsoft.com/office/drawing/2014/main" val="660608330"/>
                  </a:ext>
                </a:extLst>
              </a:tr>
              <a:tr h="370840">
                <a:tc>
                  <a:txBody>
                    <a:bodyPr/>
                    <a:lstStyle/>
                    <a:p>
                      <a:r>
                        <a:rPr lang="en-US" dirty="0"/>
                        <a:t>Parameter</a:t>
                      </a:r>
                    </a:p>
                  </a:txBody>
                  <a:tcPr/>
                </a:tc>
                <a:tc>
                  <a:txBody>
                    <a:bodyPr/>
                    <a:lstStyle/>
                    <a:p>
                      <a:r>
                        <a:rPr lang="en-US" dirty="0"/>
                        <a:t>Collect more data</a:t>
                      </a:r>
                    </a:p>
                  </a:txBody>
                  <a:tcPr/>
                </a:tc>
                <a:tc>
                  <a:txBody>
                    <a:bodyPr/>
                    <a:lstStyle/>
                    <a:p>
                      <a:r>
                        <a:rPr lang="en-US" dirty="0"/>
                        <a:t>Collecting data on key parameters, such as growth rates, can reduce parameter uncertainty</a:t>
                      </a:r>
                    </a:p>
                  </a:txBody>
                  <a:tcPr/>
                </a:tc>
                <a:extLst>
                  <a:ext uri="{0D108BD9-81ED-4DB2-BD59-A6C34878D82A}">
                    <a16:rowId xmlns:a16="http://schemas.microsoft.com/office/drawing/2014/main" val="3320875446"/>
                  </a:ext>
                </a:extLst>
              </a:tr>
              <a:tr h="370840">
                <a:tc>
                  <a:txBody>
                    <a:bodyPr/>
                    <a:lstStyle/>
                    <a:p>
                      <a:r>
                        <a:rPr lang="en-US" dirty="0"/>
                        <a:t>Initial conditions</a:t>
                      </a:r>
                    </a:p>
                  </a:txBody>
                  <a:tcPr/>
                </a:tc>
                <a:tc>
                  <a:txBody>
                    <a:bodyPr/>
                    <a:lstStyle/>
                    <a:p>
                      <a:r>
                        <a:rPr lang="en-US" dirty="0"/>
                        <a:t>Collect more data</a:t>
                      </a:r>
                    </a:p>
                  </a:txBody>
                  <a:tcPr/>
                </a:tc>
                <a:tc>
                  <a:txBody>
                    <a:bodyPr/>
                    <a:lstStyle/>
                    <a:p>
                      <a:r>
                        <a:rPr lang="en-US" dirty="0"/>
                        <a:t>Collecting more frequent data can give a more accurate picture of current ecological conditions, reducing initial conditions uncertainty</a:t>
                      </a:r>
                    </a:p>
                  </a:txBody>
                  <a:tcPr/>
                </a:tc>
                <a:extLst>
                  <a:ext uri="{0D108BD9-81ED-4DB2-BD59-A6C34878D82A}">
                    <a16:rowId xmlns:a16="http://schemas.microsoft.com/office/drawing/2014/main" val="2461559058"/>
                  </a:ext>
                </a:extLst>
              </a:tr>
              <a:tr h="370840">
                <a:tc>
                  <a:txBody>
                    <a:bodyPr/>
                    <a:lstStyle/>
                    <a:p>
                      <a:r>
                        <a:rPr lang="en-US" dirty="0"/>
                        <a:t>Driver</a:t>
                      </a:r>
                    </a:p>
                  </a:txBody>
                  <a:tcPr/>
                </a:tc>
                <a:tc>
                  <a:txBody>
                    <a:bodyPr/>
                    <a:lstStyle/>
                    <a:p>
                      <a:r>
                        <a:rPr lang="en-US" dirty="0"/>
                        <a:t>Improve driver forecast</a:t>
                      </a:r>
                    </a:p>
                  </a:txBody>
                  <a:tcPr/>
                </a:tc>
                <a:tc>
                  <a:txBody>
                    <a:bodyPr/>
                    <a:lstStyle/>
                    <a:p>
                      <a:r>
                        <a:rPr lang="en-US" dirty="0"/>
                        <a:t>A more accurate driver forecast with lower uncertainty will lead to lower driver uncertainty</a:t>
                      </a:r>
                    </a:p>
                  </a:txBody>
                  <a:tcPr/>
                </a:tc>
                <a:extLst>
                  <a:ext uri="{0D108BD9-81ED-4DB2-BD59-A6C34878D82A}">
                    <a16:rowId xmlns:a16="http://schemas.microsoft.com/office/drawing/2014/main" val="1972927461"/>
                  </a:ext>
                </a:extLst>
              </a:tr>
            </a:tbl>
          </a:graphicData>
        </a:graphic>
      </p:graphicFrame>
    </p:spTree>
    <p:extLst>
      <p:ext uri="{BB962C8B-B14F-4D97-AF65-F5344CB8AC3E}">
        <p14:creationId xmlns:p14="http://schemas.microsoft.com/office/powerpoint/2010/main" val="217867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174698"/>
            <a:ext cx="8229600" cy="4876800"/>
          </a:xfrm>
        </p:spPr>
        <p:txBody>
          <a:bodyPr/>
          <a:lstStyle/>
          <a:p>
            <a:pPr marL="0" indent="0">
              <a:buNone/>
            </a:pPr>
            <a:endParaRPr lang="en-IE" dirty="0"/>
          </a:p>
          <a:p>
            <a:pPr marL="0" indent="0">
              <a:buNone/>
            </a:pPr>
            <a:r>
              <a:rPr lang="en-IE" dirty="0"/>
              <a:t>We are going to generate forecasts of </a:t>
            </a:r>
            <a:r>
              <a:rPr lang="en-IE" b="1" dirty="0"/>
              <a:t>water temperature in lakes </a:t>
            </a:r>
            <a:r>
              <a:rPr lang="en-IE" dirty="0"/>
              <a:t>using </a:t>
            </a:r>
            <a:r>
              <a:rPr lang="en-IE" b="1" dirty="0"/>
              <a:t>ecological models</a:t>
            </a:r>
            <a:r>
              <a:rPr lang="en-IE" dirty="0"/>
              <a:t> calibrated to real data from the </a:t>
            </a:r>
            <a:r>
              <a:rPr lang="en-IE" b="1" dirty="0"/>
              <a:t>National Ecological Observatory Network (NEON)</a:t>
            </a:r>
            <a:r>
              <a:rPr lang="en-IE" dirty="0"/>
              <a:t>. </a:t>
            </a:r>
          </a:p>
          <a:p>
            <a:pPr marL="0" indent="0">
              <a:buNone/>
            </a:pPr>
            <a:endParaRPr lang="en-IE" dirty="0"/>
          </a:p>
          <a:p>
            <a:pPr marL="0" indent="0">
              <a:buNone/>
            </a:pPr>
            <a:r>
              <a:rPr lang="en-IE" dirty="0"/>
              <a:t>We will </a:t>
            </a:r>
            <a:r>
              <a:rPr lang="en-IE" b="1" dirty="0"/>
              <a:t>explore </a:t>
            </a:r>
            <a:r>
              <a:rPr lang="en-IE" dirty="0"/>
              <a:t>the sources of your forecast’s uncertainty, </a:t>
            </a:r>
            <a:r>
              <a:rPr lang="en-IE" b="1" dirty="0"/>
              <a:t>quantify</a:t>
            </a:r>
            <a:r>
              <a:rPr lang="en-IE" dirty="0"/>
              <a:t> its uncertainty,</a:t>
            </a:r>
            <a:r>
              <a:rPr lang="en-IE" b="1" dirty="0"/>
              <a:t> </a:t>
            </a:r>
            <a:r>
              <a:rPr lang="en-IE" dirty="0"/>
              <a:t>and</a:t>
            </a:r>
            <a:r>
              <a:rPr lang="en-IE" b="1" dirty="0"/>
              <a:t> </a:t>
            </a:r>
            <a:r>
              <a:rPr lang="en-IE" dirty="0"/>
              <a:t>learn</a:t>
            </a:r>
            <a:r>
              <a:rPr lang="en-IE" b="1" dirty="0"/>
              <a:t> </a:t>
            </a:r>
            <a:r>
              <a:rPr lang="en-IE" dirty="0"/>
              <a:t>how to </a:t>
            </a:r>
            <a:r>
              <a:rPr lang="en-IE" b="1" dirty="0"/>
              <a:t>manage</a:t>
            </a:r>
            <a:r>
              <a:rPr lang="en-IE" dirty="0"/>
              <a:t> the </a:t>
            </a:r>
            <a:r>
              <a:rPr lang="en-IE" b="1" dirty="0"/>
              <a:t>uncertainty </a:t>
            </a:r>
            <a:r>
              <a:rPr lang="en-IE" dirty="0"/>
              <a:t>of your </a:t>
            </a:r>
            <a:r>
              <a:rPr lang="en-IE" b="1" dirty="0"/>
              <a:t>forecast</a:t>
            </a:r>
            <a:r>
              <a:rPr lang="en-IE" dirty="0"/>
              <a:t>.</a:t>
            </a:r>
          </a:p>
          <a:p>
            <a:pPr marL="0" indent="0">
              <a:buNone/>
            </a:pPr>
            <a:endParaRPr lang="en-IE" b="1" dirty="0"/>
          </a:p>
          <a:p>
            <a:pPr marL="0" indent="0">
              <a:buNone/>
            </a:pPr>
            <a:endParaRPr lang="en-IE" dirty="0"/>
          </a:p>
        </p:txBody>
      </p:sp>
    </p:spTree>
    <p:extLst>
      <p:ext uri="{BB962C8B-B14F-4D97-AF65-F5344CB8AC3E}">
        <p14:creationId xmlns:p14="http://schemas.microsoft.com/office/powerpoint/2010/main" val="3267251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8F751B-EC91-1E13-71CA-726B73802E3F}"/>
              </a:ext>
            </a:extLst>
          </p:cNvPr>
          <p:cNvSpPr/>
          <p:nvPr/>
        </p:nvSpPr>
        <p:spPr>
          <a:xfrm>
            <a:off x="5246557" y="914400"/>
            <a:ext cx="3440243" cy="548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071D5-F3B9-370B-E6F3-5612C09B879B}"/>
              </a:ext>
            </a:extLst>
          </p:cNvPr>
          <p:cNvSpPr>
            <a:spLocks noGrp="1"/>
          </p:cNvSpPr>
          <p:nvPr>
            <p:ph type="title"/>
          </p:nvPr>
        </p:nvSpPr>
        <p:spPr/>
        <p:txBody>
          <a:bodyPr/>
          <a:lstStyle/>
          <a:p>
            <a:r>
              <a:rPr lang="en-US" dirty="0"/>
              <a:t>Water temperature </a:t>
            </a:r>
          </a:p>
        </p:txBody>
      </p:sp>
      <p:sp>
        <p:nvSpPr>
          <p:cNvPr id="3" name="Content Placeholder 2">
            <a:extLst>
              <a:ext uri="{FF2B5EF4-FFF2-40B4-BE49-F238E27FC236}">
                <a16:creationId xmlns:a16="http://schemas.microsoft.com/office/drawing/2014/main" id="{4F87B3F8-58F2-0078-0FC6-69920782195C}"/>
              </a:ext>
            </a:extLst>
          </p:cNvPr>
          <p:cNvSpPr>
            <a:spLocks noGrp="1"/>
          </p:cNvSpPr>
          <p:nvPr>
            <p:ph idx="1"/>
          </p:nvPr>
        </p:nvSpPr>
        <p:spPr>
          <a:xfrm>
            <a:off x="262330" y="1495269"/>
            <a:ext cx="4789357" cy="5100403"/>
          </a:xfrm>
        </p:spPr>
        <p:txBody>
          <a:bodyPr>
            <a:normAutofit/>
          </a:bodyPr>
          <a:lstStyle/>
          <a:p>
            <a:r>
              <a:rPr lang="en-US" b="1" i="0" dirty="0">
                <a:solidFill>
                  <a:srgbClr val="333333"/>
                </a:solidFill>
                <a:effectLst/>
                <a:latin typeface="Calibri" panose="020F0502020204030204" pitchFamily="34" charset="0"/>
                <a:cs typeface="Calibri" panose="020F0502020204030204" pitchFamily="34" charset="0"/>
              </a:rPr>
              <a:t>Water temperature</a:t>
            </a:r>
            <a:r>
              <a:rPr lang="en-US" b="0" i="0" dirty="0">
                <a:solidFill>
                  <a:srgbClr val="333333"/>
                </a:solidFill>
                <a:effectLst/>
                <a:latin typeface="Calibri" panose="020F0502020204030204" pitchFamily="34" charset="0"/>
                <a:cs typeface="Calibri" panose="020F0502020204030204" pitchFamily="34" charset="0"/>
              </a:rPr>
              <a:t> influences </a:t>
            </a:r>
            <a:endParaRPr lang="en-US" dirty="0">
              <a:solidFill>
                <a:srgbClr val="333333"/>
              </a:solidFill>
              <a:latin typeface="Calibri" panose="020F0502020204030204" pitchFamily="34" charset="0"/>
              <a:cs typeface="Calibri" panose="020F0502020204030204" pitchFamily="34" charset="0"/>
            </a:endParaRPr>
          </a:p>
          <a:p>
            <a:pPr lvl="1"/>
            <a:r>
              <a:rPr lang="en-US" sz="2400" dirty="0">
                <a:solidFill>
                  <a:srgbClr val="333333"/>
                </a:solidFill>
                <a:latin typeface="Calibri" panose="020F0502020204030204" pitchFamily="34" charset="0"/>
                <a:cs typeface="Calibri" panose="020F0502020204030204" pitchFamily="34" charset="0"/>
              </a:rPr>
              <a:t>B</a:t>
            </a:r>
            <a:r>
              <a:rPr lang="en-US" sz="2400" b="0" i="0" dirty="0">
                <a:solidFill>
                  <a:srgbClr val="333333"/>
                </a:solidFill>
                <a:effectLst/>
                <a:latin typeface="Calibri" panose="020F0502020204030204" pitchFamily="34" charset="0"/>
                <a:cs typeface="Calibri" panose="020F0502020204030204" pitchFamily="34" charset="0"/>
              </a:rPr>
              <a:t>iological activity and growth</a:t>
            </a:r>
          </a:p>
          <a:p>
            <a:pPr lvl="1"/>
            <a:r>
              <a:rPr lang="en-US" sz="2400" dirty="0">
                <a:solidFill>
                  <a:srgbClr val="333333"/>
                </a:solidFill>
                <a:latin typeface="Calibri" panose="020F0502020204030204" pitchFamily="34" charset="0"/>
                <a:cs typeface="Calibri" panose="020F0502020204030204" pitchFamily="34" charset="0"/>
              </a:rPr>
              <a:t>W</a:t>
            </a:r>
            <a:r>
              <a:rPr lang="en-US" sz="2400" b="0" i="0" dirty="0">
                <a:solidFill>
                  <a:srgbClr val="333333"/>
                </a:solidFill>
                <a:effectLst/>
                <a:latin typeface="Calibri" panose="020F0502020204030204" pitchFamily="34" charset="0"/>
                <a:cs typeface="Calibri" panose="020F0502020204030204" pitchFamily="34" charset="0"/>
              </a:rPr>
              <a:t>ater chemistry</a:t>
            </a:r>
          </a:p>
          <a:p>
            <a:pPr lvl="1"/>
            <a:r>
              <a:rPr lang="en-US" sz="2400" b="0" i="0" dirty="0">
                <a:solidFill>
                  <a:srgbClr val="333333"/>
                </a:solidFill>
                <a:effectLst/>
                <a:latin typeface="Calibri" panose="020F0502020204030204" pitchFamily="34" charset="0"/>
                <a:cs typeface="Calibri" panose="020F0502020204030204" pitchFamily="34" charset="0"/>
              </a:rPr>
              <a:t>Biodiversity</a:t>
            </a:r>
          </a:p>
          <a:p>
            <a:pPr lvl="1"/>
            <a:r>
              <a:rPr lang="en-US" sz="2400" b="0" i="0" dirty="0">
                <a:solidFill>
                  <a:srgbClr val="333333"/>
                </a:solidFill>
                <a:effectLst/>
                <a:latin typeface="Calibri" panose="020F0502020204030204" pitchFamily="34" charset="0"/>
                <a:cs typeface="Calibri" panose="020F0502020204030204" pitchFamily="34" charset="0"/>
              </a:rPr>
              <a:t>Water quality</a:t>
            </a:r>
          </a:p>
          <a:p>
            <a:r>
              <a:rPr lang="en-US" dirty="0">
                <a:solidFill>
                  <a:srgbClr val="333333"/>
                </a:solidFill>
                <a:latin typeface="Calibri" panose="020F0502020204030204" pitchFamily="34" charset="0"/>
                <a:cs typeface="Calibri" panose="020F0502020204030204" pitchFamily="34" charset="0"/>
              </a:rPr>
              <a:t>L</a:t>
            </a:r>
            <a:r>
              <a:rPr lang="en-US" b="0" i="0" dirty="0">
                <a:solidFill>
                  <a:srgbClr val="333333"/>
                </a:solidFill>
                <a:effectLst/>
                <a:latin typeface="Calibri" panose="020F0502020204030204" pitchFamily="34" charset="0"/>
                <a:cs typeface="Calibri" panose="020F0502020204030204" pitchFamily="34" charset="0"/>
              </a:rPr>
              <a:t>and use change and climate change can affect water temperature</a:t>
            </a:r>
          </a:p>
          <a:p>
            <a:r>
              <a:rPr lang="en-US" b="0" i="0" dirty="0">
                <a:solidFill>
                  <a:srgbClr val="333333"/>
                </a:solidFill>
                <a:effectLst/>
                <a:latin typeface="Calibri" panose="020F0502020204030204" pitchFamily="34" charset="0"/>
                <a:cs typeface="Calibri" panose="020F0502020204030204" pitchFamily="34" charset="0"/>
              </a:rPr>
              <a:t>Predicting future water temperatures can help resource managers prevent water quality degradation</a:t>
            </a:r>
          </a:p>
        </p:txBody>
      </p:sp>
      <p:pic>
        <p:nvPicPr>
          <p:cNvPr id="1026" name="Picture 2">
            <a:extLst>
              <a:ext uri="{FF2B5EF4-FFF2-40B4-BE49-F238E27FC236}">
                <a16:creationId xmlns:a16="http://schemas.microsoft.com/office/drawing/2014/main" id="{C8CFF92B-45DF-3A98-7693-631DF2A7D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308" y="1107398"/>
            <a:ext cx="3200740" cy="51004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21D8A5-90BC-3BF3-1D91-51A4975A4316}"/>
              </a:ext>
            </a:extLst>
          </p:cNvPr>
          <p:cNvSpPr txBox="1"/>
          <p:nvPr/>
        </p:nvSpPr>
        <p:spPr>
          <a:xfrm>
            <a:off x="6840391" y="5829300"/>
            <a:ext cx="1642309" cy="307777"/>
          </a:xfrm>
          <a:prstGeom prst="rect">
            <a:avLst/>
          </a:prstGeom>
          <a:noFill/>
        </p:spPr>
        <p:txBody>
          <a:bodyPr wrap="none" rtlCol="0">
            <a:spAutoFit/>
          </a:bodyPr>
          <a:lstStyle/>
          <a:p>
            <a:r>
              <a:rPr lang="en-US" sz="1400" dirty="0" err="1"/>
              <a:t>TroutFlyFishing.com</a:t>
            </a:r>
            <a:endParaRPr lang="en-US" sz="1400" dirty="0"/>
          </a:p>
        </p:txBody>
      </p:sp>
    </p:spTree>
    <p:extLst>
      <p:ext uri="{BB962C8B-B14F-4D97-AF65-F5344CB8AC3E}">
        <p14:creationId xmlns:p14="http://schemas.microsoft.com/office/powerpoint/2010/main" val="3981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D8FA-B79E-4698-B99D-AB5BCCDE01FA}"/>
              </a:ext>
            </a:extLst>
          </p:cNvPr>
          <p:cNvSpPr>
            <a:spLocks noGrp="1"/>
          </p:cNvSpPr>
          <p:nvPr>
            <p:ph type="title"/>
          </p:nvPr>
        </p:nvSpPr>
        <p:spPr>
          <a:xfrm>
            <a:off x="457200" y="428625"/>
            <a:ext cx="8229600" cy="990600"/>
          </a:xfrm>
        </p:spPr>
        <p:txBody>
          <a:bodyPr/>
          <a:lstStyle/>
          <a:p>
            <a:r>
              <a:rPr lang="en-US" dirty="0"/>
              <a:t>Forecast models</a:t>
            </a:r>
          </a:p>
        </p:txBody>
      </p:sp>
      <p:sp>
        <p:nvSpPr>
          <p:cNvPr id="3" name="Content Placeholder 2">
            <a:extLst>
              <a:ext uri="{FF2B5EF4-FFF2-40B4-BE49-F238E27FC236}">
                <a16:creationId xmlns:a16="http://schemas.microsoft.com/office/drawing/2014/main" id="{526F1D0B-94A4-4FBA-A957-EA396F07D5BF}"/>
              </a:ext>
            </a:extLst>
          </p:cNvPr>
          <p:cNvSpPr>
            <a:spLocks noGrp="1"/>
          </p:cNvSpPr>
          <p:nvPr>
            <p:ph idx="1"/>
          </p:nvPr>
        </p:nvSpPr>
        <p:spPr>
          <a:xfrm>
            <a:off x="457200" y="1419225"/>
            <a:ext cx="8229600" cy="1366838"/>
          </a:xfrm>
        </p:spPr>
        <p:txBody>
          <a:bodyPr/>
          <a:lstStyle/>
          <a:p>
            <a:pPr marL="0" indent="0">
              <a:buNone/>
            </a:pPr>
            <a:r>
              <a:rPr lang="en-US" dirty="0"/>
              <a:t>We will be forecasting future water temperature using four simple models:</a:t>
            </a:r>
          </a:p>
          <a:p>
            <a:pPr marL="0" indent="0">
              <a:buNone/>
            </a:pPr>
            <a:endParaRPr lang="en-US" dirty="0"/>
          </a:p>
        </p:txBody>
      </p:sp>
      <p:grpSp>
        <p:nvGrpSpPr>
          <p:cNvPr id="26" name="Group 25">
            <a:extLst>
              <a:ext uri="{FF2B5EF4-FFF2-40B4-BE49-F238E27FC236}">
                <a16:creationId xmlns:a16="http://schemas.microsoft.com/office/drawing/2014/main" id="{B7906459-032C-3C59-20F0-CE04D818B48A}"/>
              </a:ext>
            </a:extLst>
          </p:cNvPr>
          <p:cNvGrpSpPr/>
          <p:nvPr/>
        </p:nvGrpSpPr>
        <p:grpSpPr>
          <a:xfrm>
            <a:off x="2382450" y="2321209"/>
            <a:ext cx="4379099" cy="1110496"/>
            <a:chOff x="1128518" y="2549336"/>
            <a:chExt cx="4379099" cy="1110496"/>
          </a:xfrm>
        </p:grpSpPr>
        <p:grpSp>
          <p:nvGrpSpPr>
            <p:cNvPr id="19" name="Group 18">
              <a:extLst>
                <a:ext uri="{FF2B5EF4-FFF2-40B4-BE49-F238E27FC236}">
                  <a16:creationId xmlns:a16="http://schemas.microsoft.com/office/drawing/2014/main" id="{32E1AB01-9821-8D74-70C2-D2C21D0C300B}"/>
                </a:ext>
              </a:extLst>
            </p:cNvPr>
            <p:cNvGrpSpPr/>
            <p:nvPr/>
          </p:nvGrpSpPr>
          <p:grpSpPr>
            <a:xfrm>
              <a:off x="1128518" y="2649140"/>
              <a:ext cx="1482097" cy="779860"/>
              <a:chOff x="4495070" y="2000932"/>
              <a:chExt cx="1482097" cy="779860"/>
            </a:xfrm>
          </p:grpSpPr>
          <p:pic>
            <p:nvPicPr>
              <p:cNvPr id="14" name="Picture 13">
                <a:extLst>
                  <a:ext uri="{FF2B5EF4-FFF2-40B4-BE49-F238E27FC236}">
                    <a16:creationId xmlns:a16="http://schemas.microsoft.com/office/drawing/2014/main" id="{031D0814-7B4D-B8C0-65AA-FBAE642A0221}"/>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15" name="TextBox 14">
                <a:extLst>
                  <a:ext uri="{FF2B5EF4-FFF2-40B4-BE49-F238E27FC236}">
                    <a16:creationId xmlns:a16="http://schemas.microsoft.com/office/drawing/2014/main" id="{EEDE6231-D738-8064-DBAF-20645FAE2410}"/>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0" name="TextBox 19">
              <a:extLst>
                <a:ext uri="{FF2B5EF4-FFF2-40B4-BE49-F238E27FC236}">
                  <a16:creationId xmlns:a16="http://schemas.microsoft.com/office/drawing/2014/main" id="{0077B90E-141A-9764-477C-CC5BCCF99411}"/>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21" name="TextBox 20">
              <a:extLst>
                <a:ext uri="{FF2B5EF4-FFF2-40B4-BE49-F238E27FC236}">
                  <a16:creationId xmlns:a16="http://schemas.microsoft.com/office/drawing/2014/main" id="{B3D77C50-7D34-6118-9BAA-AF635B463403}"/>
                </a:ext>
              </a:extLst>
            </p:cNvPr>
            <p:cNvSpPr txBox="1"/>
            <p:nvPr/>
          </p:nvSpPr>
          <p:spPr>
            <a:xfrm>
              <a:off x="3183858" y="2549336"/>
              <a:ext cx="529312" cy="923330"/>
            </a:xfrm>
            <a:prstGeom prst="rect">
              <a:avLst/>
            </a:prstGeom>
            <a:noFill/>
          </p:spPr>
          <p:txBody>
            <a:bodyPr wrap="none" rtlCol="0">
              <a:spAutoFit/>
            </a:bodyPr>
            <a:lstStyle/>
            <a:p>
              <a:r>
                <a:rPr lang="en-US" sz="5400" b="1" dirty="0"/>
                <a:t>=</a:t>
              </a:r>
            </a:p>
          </p:txBody>
        </p:sp>
        <p:grpSp>
          <p:nvGrpSpPr>
            <p:cNvPr id="22" name="Group 21">
              <a:extLst>
                <a:ext uri="{FF2B5EF4-FFF2-40B4-BE49-F238E27FC236}">
                  <a16:creationId xmlns:a16="http://schemas.microsoft.com/office/drawing/2014/main" id="{3A8069E2-33AB-AC65-60E6-E41B0844DDB2}"/>
                </a:ext>
              </a:extLst>
            </p:cNvPr>
            <p:cNvGrpSpPr/>
            <p:nvPr/>
          </p:nvGrpSpPr>
          <p:grpSpPr>
            <a:xfrm>
              <a:off x="3862832" y="2684219"/>
              <a:ext cx="1482097" cy="779860"/>
              <a:chOff x="4495070" y="2000932"/>
              <a:chExt cx="1482097" cy="779860"/>
            </a:xfrm>
          </p:grpSpPr>
          <p:pic>
            <p:nvPicPr>
              <p:cNvPr id="23" name="Picture 22">
                <a:extLst>
                  <a:ext uri="{FF2B5EF4-FFF2-40B4-BE49-F238E27FC236}">
                    <a16:creationId xmlns:a16="http://schemas.microsoft.com/office/drawing/2014/main" id="{8D460980-7455-5F65-BF67-2FF0B767F624}"/>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24" name="TextBox 23">
                <a:extLst>
                  <a:ext uri="{FF2B5EF4-FFF2-40B4-BE49-F238E27FC236}">
                    <a16:creationId xmlns:a16="http://schemas.microsoft.com/office/drawing/2014/main" id="{6D3D39C0-A8DF-A54A-D036-7036C3ECFBCA}"/>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5" name="TextBox 24">
              <a:extLst>
                <a:ext uri="{FF2B5EF4-FFF2-40B4-BE49-F238E27FC236}">
                  <a16:creationId xmlns:a16="http://schemas.microsoft.com/office/drawing/2014/main" id="{88BA805B-F1E5-1F16-124A-CF8433118BF1}"/>
                </a:ext>
              </a:extLst>
            </p:cNvPr>
            <p:cNvSpPr txBox="1"/>
            <p:nvPr/>
          </p:nvSpPr>
          <p:spPr>
            <a:xfrm>
              <a:off x="5215549" y="3198167"/>
              <a:ext cx="292068" cy="461665"/>
            </a:xfrm>
            <a:prstGeom prst="rect">
              <a:avLst/>
            </a:prstGeom>
            <a:noFill/>
          </p:spPr>
          <p:txBody>
            <a:bodyPr wrap="none" rtlCol="0">
              <a:spAutoFit/>
            </a:bodyPr>
            <a:lstStyle/>
            <a:p>
              <a:r>
                <a:rPr lang="en-US" sz="2400" b="1" dirty="0"/>
                <a:t>t</a:t>
              </a:r>
            </a:p>
          </p:txBody>
        </p:sp>
      </p:grpSp>
      <p:sp>
        <p:nvSpPr>
          <p:cNvPr id="64" name="TextBox 63">
            <a:extLst>
              <a:ext uri="{FF2B5EF4-FFF2-40B4-BE49-F238E27FC236}">
                <a16:creationId xmlns:a16="http://schemas.microsoft.com/office/drawing/2014/main" id="{F7C7C155-22DC-CB6A-A87F-FD6F0F429B4F}"/>
              </a:ext>
            </a:extLst>
          </p:cNvPr>
          <p:cNvSpPr txBox="1"/>
          <p:nvPr/>
        </p:nvSpPr>
        <p:spPr>
          <a:xfrm>
            <a:off x="3476982" y="3429000"/>
            <a:ext cx="1921616" cy="369332"/>
          </a:xfrm>
          <a:prstGeom prst="rect">
            <a:avLst/>
          </a:prstGeom>
          <a:noFill/>
        </p:spPr>
        <p:txBody>
          <a:bodyPr wrap="none" rtlCol="0">
            <a:spAutoFit/>
          </a:bodyPr>
          <a:lstStyle/>
          <a:p>
            <a:r>
              <a:rPr lang="en-US" b="1" dirty="0"/>
              <a:t>Persistence model</a:t>
            </a:r>
          </a:p>
        </p:txBody>
      </p:sp>
    </p:spTree>
    <p:extLst>
      <p:ext uri="{BB962C8B-B14F-4D97-AF65-F5344CB8AC3E}">
        <p14:creationId xmlns:p14="http://schemas.microsoft.com/office/powerpoint/2010/main" val="122021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D8FA-B79E-4698-B99D-AB5BCCDE01FA}"/>
              </a:ext>
            </a:extLst>
          </p:cNvPr>
          <p:cNvSpPr>
            <a:spLocks noGrp="1"/>
          </p:cNvSpPr>
          <p:nvPr>
            <p:ph type="title"/>
          </p:nvPr>
        </p:nvSpPr>
        <p:spPr>
          <a:xfrm>
            <a:off x="457200" y="428625"/>
            <a:ext cx="8229600" cy="990600"/>
          </a:xfrm>
        </p:spPr>
        <p:txBody>
          <a:bodyPr/>
          <a:lstStyle/>
          <a:p>
            <a:r>
              <a:rPr lang="en-US" dirty="0"/>
              <a:t>Forecast models</a:t>
            </a:r>
          </a:p>
        </p:txBody>
      </p:sp>
      <p:sp>
        <p:nvSpPr>
          <p:cNvPr id="3" name="Content Placeholder 2">
            <a:extLst>
              <a:ext uri="{FF2B5EF4-FFF2-40B4-BE49-F238E27FC236}">
                <a16:creationId xmlns:a16="http://schemas.microsoft.com/office/drawing/2014/main" id="{526F1D0B-94A4-4FBA-A957-EA396F07D5BF}"/>
              </a:ext>
            </a:extLst>
          </p:cNvPr>
          <p:cNvSpPr>
            <a:spLocks noGrp="1"/>
          </p:cNvSpPr>
          <p:nvPr>
            <p:ph idx="1"/>
          </p:nvPr>
        </p:nvSpPr>
        <p:spPr>
          <a:xfrm>
            <a:off x="457200" y="1419225"/>
            <a:ext cx="8229600" cy="1366838"/>
          </a:xfrm>
        </p:spPr>
        <p:txBody>
          <a:bodyPr/>
          <a:lstStyle/>
          <a:p>
            <a:pPr marL="0" indent="0">
              <a:buNone/>
            </a:pPr>
            <a:r>
              <a:rPr lang="en-US" dirty="0"/>
              <a:t>We will be forecasting future water temperature using four simple models:</a:t>
            </a:r>
          </a:p>
          <a:p>
            <a:pPr marL="0" indent="0">
              <a:buNone/>
            </a:pPr>
            <a:endParaRPr lang="en-US" dirty="0"/>
          </a:p>
        </p:txBody>
      </p:sp>
      <p:grpSp>
        <p:nvGrpSpPr>
          <p:cNvPr id="26" name="Group 25">
            <a:extLst>
              <a:ext uri="{FF2B5EF4-FFF2-40B4-BE49-F238E27FC236}">
                <a16:creationId xmlns:a16="http://schemas.microsoft.com/office/drawing/2014/main" id="{B7906459-032C-3C59-20F0-CE04D818B48A}"/>
              </a:ext>
            </a:extLst>
          </p:cNvPr>
          <p:cNvGrpSpPr/>
          <p:nvPr/>
        </p:nvGrpSpPr>
        <p:grpSpPr>
          <a:xfrm>
            <a:off x="2382450" y="2321209"/>
            <a:ext cx="4379099" cy="1110496"/>
            <a:chOff x="1128518" y="2549336"/>
            <a:chExt cx="4379099" cy="1110496"/>
          </a:xfrm>
        </p:grpSpPr>
        <p:grpSp>
          <p:nvGrpSpPr>
            <p:cNvPr id="19" name="Group 18">
              <a:extLst>
                <a:ext uri="{FF2B5EF4-FFF2-40B4-BE49-F238E27FC236}">
                  <a16:creationId xmlns:a16="http://schemas.microsoft.com/office/drawing/2014/main" id="{32E1AB01-9821-8D74-70C2-D2C21D0C300B}"/>
                </a:ext>
              </a:extLst>
            </p:cNvPr>
            <p:cNvGrpSpPr/>
            <p:nvPr/>
          </p:nvGrpSpPr>
          <p:grpSpPr>
            <a:xfrm>
              <a:off x="1128518" y="2649140"/>
              <a:ext cx="1482097" cy="779860"/>
              <a:chOff x="4495070" y="2000932"/>
              <a:chExt cx="1482097" cy="779860"/>
            </a:xfrm>
          </p:grpSpPr>
          <p:pic>
            <p:nvPicPr>
              <p:cNvPr id="14" name="Picture 13">
                <a:extLst>
                  <a:ext uri="{FF2B5EF4-FFF2-40B4-BE49-F238E27FC236}">
                    <a16:creationId xmlns:a16="http://schemas.microsoft.com/office/drawing/2014/main" id="{031D0814-7B4D-B8C0-65AA-FBAE642A0221}"/>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15" name="TextBox 14">
                <a:extLst>
                  <a:ext uri="{FF2B5EF4-FFF2-40B4-BE49-F238E27FC236}">
                    <a16:creationId xmlns:a16="http://schemas.microsoft.com/office/drawing/2014/main" id="{EEDE6231-D738-8064-DBAF-20645FAE2410}"/>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0" name="TextBox 19">
              <a:extLst>
                <a:ext uri="{FF2B5EF4-FFF2-40B4-BE49-F238E27FC236}">
                  <a16:creationId xmlns:a16="http://schemas.microsoft.com/office/drawing/2014/main" id="{0077B90E-141A-9764-477C-CC5BCCF99411}"/>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21" name="TextBox 20">
              <a:extLst>
                <a:ext uri="{FF2B5EF4-FFF2-40B4-BE49-F238E27FC236}">
                  <a16:creationId xmlns:a16="http://schemas.microsoft.com/office/drawing/2014/main" id="{B3D77C50-7D34-6118-9BAA-AF635B463403}"/>
                </a:ext>
              </a:extLst>
            </p:cNvPr>
            <p:cNvSpPr txBox="1"/>
            <p:nvPr/>
          </p:nvSpPr>
          <p:spPr>
            <a:xfrm>
              <a:off x="3183858" y="2549336"/>
              <a:ext cx="529312" cy="923330"/>
            </a:xfrm>
            <a:prstGeom prst="rect">
              <a:avLst/>
            </a:prstGeom>
            <a:noFill/>
          </p:spPr>
          <p:txBody>
            <a:bodyPr wrap="none" rtlCol="0">
              <a:spAutoFit/>
            </a:bodyPr>
            <a:lstStyle/>
            <a:p>
              <a:r>
                <a:rPr lang="en-US" sz="5400" b="1" dirty="0"/>
                <a:t>=</a:t>
              </a:r>
            </a:p>
          </p:txBody>
        </p:sp>
        <p:grpSp>
          <p:nvGrpSpPr>
            <p:cNvPr id="22" name="Group 21">
              <a:extLst>
                <a:ext uri="{FF2B5EF4-FFF2-40B4-BE49-F238E27FC236}">
                  <a16:creationId xmlns:a16="http://schemas.microsoft.com/office/drawing/2014/main" id="{3A8069E2-33AB-AC65-60E6-E41B0844DDB2}"/>
                </a:ext>
              </a:extLst>
            </p:cNvPr>
            <p:cNvGrpSpPr/>
            <p:nvPr/>
          </p:nvGrpSpPr>
          <p:grpSpPr>
            <a:xfrm>
              <a:off x="3862832" y="2684219"/>
              <a:ext cx="1482097" cy="779860"/>
              <a:chOff x="4495070" y="2000932"/>
              <a:chExt cx="1482097" cy="779860"/>
            </a:xfrm>
          </p:grpSpPr>
          <p:pic>
            <p:nvPicPr>
              <p:cNvPr id="23" name="Picture 22">
                <a:extLst>
                  <a:ext uri="{FF2B5EF4-FFF2-40B4-BE49-F238E27FC236}">
                    <a16:creationId xmlns:a16="http://schemas.microsoft.com/office/drawing/2014/main" id="{8D460980-7455-5F65-BF67-2FF0B767F624}"/>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24" name="TextBox 23">
                <a:extLst>
                  <a:ext uri="{FF2B5EF4-FFF2-40B4-BE49-F238E27FC236}">
                    <a16:creationId xmlns:a16="http://schemas.microsoft.com/office/drawing/2014/main" id="{6D3D39C0-A8DF-A54A-D036-7036C3ECFBCA}"/>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5" name="TextBox 24">
              <a:extLst>
                <a:ext uri="{FF2B5EF4-FFF2-40B4-BE49-F238E27FC236}">
                  <a16:creationId xmlns:a16="http://schemas.microsoft.com/office/drawing/2014/main" id="{88BA805B-F1E5-1F16-124A-CF8433118BF1}"/>
                </a:ext>
              </a:extLst>
            </p:cNvPr>
            <p:cNvSpPr txBox="1"/>
            <p:nvPr/>
          </p:nvSpPr>
          <p:spPr>
            <a:xfrm>
              <a:off x="5215549" y="3198167"/>
              <a:ext cx="292068" cy="461665"/>
            </a:xfrm>
            <a:prstGeom prst="rect">
              <a:avLst/>
            </a:prstGeom>
            <a:noFill/>
          </p:spPr>
          <p:txBody>
            <a:bodyPr wrap="none" rtlCol="0">
              <a:spAutoFit/>
            </a:bodyPr>
            <a:lstStyle/>
            <a:p>
              <a:r>
                <a:rPr lang="en-US" sz="2400" b="1" dirty="0"/>
                <a:t>t</a:t>
              </a:r>
            </a:p>
          </p:txBody>
        </p:sp>
      </p:grpSp>
      <p:grpSp>
        <p:nvGrpSpPr>
          <p:cNvPr id="27" name="Group 26">
            <a:extLst>
              <a:ext uri="{FF2B5EF4-FFF2-40B4-BE49-F238E27FC236}">
                <a16:creationId xmlns:a16="http://schemas.microsoft.com/office/drawing/2014/main" id="{F217ADDE-7892-4101-787D-1D4904E5DB6C}"/>
              </a:ext>
            </a:extLst>
          </p:cNvPr>
          <p:cNvGrpSpPr/>
          <p:nvPr/>
        </p:nvGrpSpPr>
        <p:grpSpPr>
          <a:xfrm>
            <a:off x="1446640" y="3413457"/>
            <a:ext cx="6250719" cy="1071259"/>
            <a:chOff x="1128518" y="2549336"/>
            <a:chExt cx="6250719" cy="1071259"/>
          </a:xfrm>
        </p:grpSpPr>
        <p:grpSp>
          <p:nvGrpSpPr>
            <p:cNvPr id="28" name="Group 27">
              <a:extLst>
                <a:ext uri="{FF2B5EF4-FFF2-40B4-BE49-F238E27FC236}">
                  <a16:creationId xmlns:a16="http://schemas.microsoft.com/office/drawing/2014/main" id="{4DD40FB0-E4BC-67FE-940D-ABB654BD1627}"/>
                </a:ext>
              </a:extLst>
            </p:cNvPr>
            <p:cNvGrpSpPr/>
            <p:nvPr/>
          </p:nvGrpSpPr>
          <p:grpSpPr>
            <a:xfrm>
              <a:off x="1128518" y="2649140"/>
              <a:ext cx="1482097" cy="779860"/>
              <a:chOff x="4495070" y="2000932"/>
              <a:chExt cx="1482097" cy="779860"/>
            </a:xfrm>
          </p:grpSpPr>
          <p:pic>
            <p:nvPicPr>
              <p:cNvPr id="35" name="Picture 34">
                <a:extLst>
                  <a:ext uri="{FF2B5EF4-FFF2-40B4-BE49-F238E27FC236}">
                    <a16:creationId xmlns:a16="http://schemas.microsoft.com/office/drawing/2014/main" id="{2A48ED40-5323-A6E1-C322-F4BA0C761CC7}"/>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36" name="TextBox 35">
                <a:extLst>
                  <a:ext uri="{FF2B5EF4-FFF2-40B4-BE49-F238E27FC236}">
                    <a16:creationId xmlns:a16="http://schemas.microsoft.com/office/drawing/2014/main" id="{517A4341-999C-A700-8FB6-B08A6A65C17B}"/>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9" name="TextBox 28">
              <a:extLst>
                <a:ext uri="{FF2B5EF4-FFF2-40B4-BE49-F238E27FC236}">
                  <a16:creationId xmlns:a16="http://schemas.microsoft.com/office/drawing/2014/main" id="{61A1CBDB-402C-2D58-3C7C-FD5DFE8D26D3}"/>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30" name="TextBox 29">
              <a:extLst>
                <a:ext uri="{FF2B5EF4-FFF2-40B4-BE49-F238E27FC236}">
                  <a16:creationId xmlns:a16="http://schemas.microsoft.com/office/drawing/2014/main" id="{69C62A60-EBD9-D25A-A754-C5CD6B031C69}"/>
                </a:ext>
              </a:extLst>
            </p:cNvPr>
            <p:cNvSpPr txBox="1"/>
            <p:nvPr/>
          </p:nvSpPr>
          <p:spPr>
            <a:xfrm>
              <a:off x="3183858" y="2549336"/>
              <a:ext cx="4195379" cy="923330"/>
            </a:xfrm>
            <a:prstGeom prst="rect">
              <a:avLst/>
            </a:prstGeom>
            <a:noFill/>
          </p:spPr>
          <p:txBody>
            <a:bodyPr wrap="none" rtlCol="0">
              <a:spAutoFit/>
            </a:bodyPr>
            <a:lstStyle/>
            <a:p>
              <a:r>
                <a:rPr lang="en-US" sz="5400" b="1" dirty="0"/>
                <a:t>= m ×          + b</a:t>
              </a:r>
            </a:p>
          </p:txBody>
        </p:sp>
        <p:grpSp>
          <p:nvGrpSpPr>
            <p:cNvPr id="31" name="Group 30">
              <a:extLst>
                <a:ext uri="{FF2B5EF4-FFF2-40B4-BE49-F238E27FC236}">
                  <a16:creationId xmlns:a16="http://schemas.microsoft.com/office/drawing/2014/main" id="{BB85870C-5B08-BB68-01DD-DFB77FBA86C6}"/>
                </a:ext>
              </a:extLst>
            </p:cNvPr>
            <p:cNvGrpSpPr/>
            <p:nvPr/>
          </p:nvGrpSpPr>
          <p:grpSpPr>
            <a:xfrm>
              <a:off x="4833816" y="2676668"/>
              <a:ext cx="1482097" cy="779860"/>
              <a:chOff x="5466054" y="1993381"/>
              <a:chExt cx="1482097" cy="779860"/>
            </a:xfrm>
          </p:grpSpPr>
          <p:pic>
            <p:nvPicPr>
              <p:cNvPr id="33" name="Picture 32">
                <a:extLst>
                  <a:ext uri="{FF2B5EF4-FFF2-40B4-BE49-F238E27FC236}">
                    <a16:creationId xmlns:a16="http://schemas.microsoft.com/office/drawing/2014/main" id="{94AD99BC-563C-BE74-F066-487EFDF712C8}"/>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6055597" y="1993381"/>
                <a:ext cx="892554" cy="779860"/>
              </a:xfrm>
              <a:prstGeom prst="rect">
                <a:avLst/>
              </a:prstGeom>
            </p:spPr>
          </p:pic>
          <p:sp>
            <p:nvSpPr>
              <p:cNvPr id="34" name="TextBox 33">
                <a:extLst>
                  <a:ext uri="{FF2B5EF4-FFF2-40B4-BE49-F238E27FC236}">
                    <a16:creationId xmlns:a16="http://schemas.microsoft.com/office/drawing/2014/main" id="{7DF41960-798A-51DA-AD8C-5CFBE571CEAB}"/>
                  </a:ext>
                </a:extLst>
              </p:cNvPr>
              <p:cNvSpPr txBox="1"/>
              <p:nvPr/>
            </p:nvSpPr>
            <p:spPr>
              <a:xfrm>
                <a:off x="5466054" y="2060145"/>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32" name="TextBox 31">
              <a:extLst>
                <a:ext uri="{FF2B5EF4-FFF2-40B4-BE49-F238E27FC236}">
                  <a16:creationId xmlns:a16="http://schemas.microsoft.com/office/drawing/2014/main" id="{AAB9FE20-E726-4EFA-1C30-FC63ED7F8ACA}"/>
                </a:ext>
              </a:extLst>
            </p:cNvPr>
            <p:cNvSpPr txBox="1"/>
            <p:nvPr/>
          </p:nvSpPr>
          <p:spPr>
            <a:xfrm>
              <a:off x="6085809" y="3158930"/>
              <a:ext cx="292068" cy="461665"/>
            </a:xfrm>
            <a:prstGeom prst="rect">
              <a:avLst/>
            </a:prstGeom>
            <a:noFill/>
          </p:spPr>
          <p:txBody>
            <a:bodyPr wrap="none" rtlCol="0">
              <a:spAutoFit/>
            </a:bodyPr>
            <a:lstStyle/>
            <a:p>
              <a:r>
                <a:rPr lang="en-US" sz="2400" b="1" dirty="0"/>
                <a:t>t</a:t>
              </a:r>
            </a:p>
          </p:txBody>
        </p:sp>
      </p:grpSp>
      <p:grpSp>
        <p:nvGrpSpPr>
          <p:cNvPr id="41" name="Group 40">
            <a:extLst>
              <a:ext uri="{FF2B5EF4-FFF2-40B4-BE49-F238E27FC236}">
                <a16:creationId xmlns:a16="http://schemas.microsoft.com/office/drawing/2014/main" id="{4FFA8B0A-535C-B952-09CD-A2BB8A5783B3}"/>
              </a:ext>
            </a:extLst>
          </p:cNvPr>
          <p:cNvGrpSpPr/>
          <p:nvPr/>
        </p:nvGrpSpPr>
        <p:grpSpPr>
          <a:xfrm>
            <a:off x="1446640" y="4539209"/>
            <a:ext cx="6250719" cy="1071259"/>
            <a:chOff x="1446640" y="4389812"/>
            <a:chExt cx="6250719" cy="1071259"/>
          </a:xfrm>
        </p:grpSpPr>
        <p:grpSp>
          <p:nvGrpSpPr>
            <p:cNvPr id="18" name="Group 17">
              <a:extLst>
                <a:ext uri="{FF2B5EF4-FFF2-40B4-BE49-F238E27FC236}">
                  <a16:creationId xmlns:a16="http://schemas.microsoft.com/office/drawing/2014/main" id="{89B72CB0-D668-2F32-1453-D7E4D6AF492B}"/>
                </a:ext>
              </a:extLst>
            </p:cNvPr>
            <p:cNvGrpSpPr/>
            <p:nvPr/>
          </p:nvGrpSpPr>
          <p:grpSpPr>
            <a:xfrm>
              <a:off x="5097915" y="4556380"/>
              <a:ext cx="1399176" cy="779860"/>
              <a:chOff x="6781000" y="3571906"/>
              <a:chExt cx="1399176" cy="779860"/>
            </a:xfrm>
          </p:grpSpPr>
          <p:pic>
            <p:nvPicPr>
              <p:cNvPr id="16" name="Picture 15">
                <a:extLst>
                  <a:ext uri="{FF2B5EF4-FFF2-40B4-BE49-F238E27FC236}">
                    <a16:creationId xmlns:a16="http://schemas.microsoft.com/office/drawing/2014/main" id="{368B2BC4-DACA-4655-AF04-8257AA5B9A71}"/>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781000" y="3571906"/>
                <a:ext cx="892554" cy="779860"/>
              </a:xfrm>
              <a:prstGeom prst="rect">
                <a:avLst/>
              </a:prstGeom>
            </p:spPr>
          </p:pic>
          <p:sp>
            <p:nvSpPr>
              <p:cNvPr id="17" name="TextBox 16">
                <a:extLst>
                  <a:ext uri="{FF2B5EF4-FFF2-40B4-BE49-F238E27FC236}">
                    <a16:creationId xmlns:a16="http://schemas.microsoft.com/office/drawing/2014/main" id="{CD4F2D0D-88FD-090F-07FF-11CC434016D7}"/>
                  </a:ext>
                </a:extLst>
              </p:cNvPr>
              <p:cNvSpPr txBox="1"/>
              <p:nvPr/>
            </p:nvSpPr>
            <p:spPr>
              <a:xfrm>
                <a:off x="7462627" y="3610761"/>
                <a:ext cx="717549" cy="646331"/>
              </a:xfrm>
              <a:prstGeom prst="rect">
                <a:avLst/>
              </a:prstGeom>
              <a:noFill/>
            </p:spPr>
            <p:txBody>
              <a:bodyPr wrap="square" rtlCol="0">
                <a:spAutoFit/>
              </a:bodyPr>
              <a:lstStyle/>
              <a:p>
                <a:r>
                  <a:rPr lang="en-US" b="1" dirty="0">
                    <a:solidFill>
                      <a:schemeClr val="bg1">
                        <a:lumMod val="50000"/>
                      </a:schemeClr>
                    </a:solidFill>
                  </a:rPr>
                  <a:t>Air temp</a:t>
                </a:r>
              </a:p>
            </p:txBody>
          </p:sp>
        </p:grpSp>
        <p:grpSp>
          <p:nvGrpSpPr>
            <p:cNvPr id="4" name="Group 3">
              <a:extLst>
                <a:ext uri="{FF2B5EF4-FFF2-40B4-BE49-F238E27FC236}">
                  <a16:creationId xmlns:a16="http://schemas.microsoft.com/office/drawing/2014/main" id="{1C046357-4BCC-A045-84F8-98833E2F1A76}"/>
                </a:ext>
              </a:extLst>
            </p:cNvPr>
            <p:cNvGrpSpPr/>
            <p:nvPr/>
          </p:nvGrpSpPr>
          <p:grpSpPr>
            <a:xfrm>
              <a:off x="1446640" y="4389812"/>
              <a:ext cx="6250719" cy="1071259"/>
              <a:chOff x="1128518" y="2549336"/>
              <a:chExt cx="6250719" cy="1071259"/>
            </a:xfrm>
          </p:grpSpPr>
          <p:grpSp>
            <p:nvGrpSpPr>
              <p:cNvPr id="7" name="Group 6">
                <a:extLst>
                  <a:ext uri="{FF2B5EF4-FFF2-40B4-BE49-F238E27FC236}">
                    <a16:creationId xmlns:a16="http://schemas.microsoft.com/office/drawing/2014/main" id="{7AA440FB-409E-6FE5-0A6D-B0CB98CEE183}"/>
                  </a:ext>
                </a:extLst>
              </p:cNvPr>
              <p:cNvGrpSpPr/>
              <p:nvPr/>
            </p:nvGrpSpPr>
            <p:grpSpPr>
              <a:xfrm>
                <a:off x="1128518" y="2649140"/>
                <a:ext cx="1482097" cy="779860"/>
                <a:chOff x="4495070" y="2000932"/>
                <a:chExt cx="1482097" cy="779860"/>
              </a:xfrm>
            </p:grpSpPr>
            <p:pic>
              <p:nvPicPr>
                <p:cNvPr id="39" name="Picture 38">
                  <a:extLst>
                    <a:ext uri="{FF2B5EF4-FFF2-40B4-BE49-F238E27FC236}">
                      <a16:creationId xmlns:a16="http://schemas.microsoft.com/office/drawing/2014/main" id="{0969462F-7D4B-85B1-EF77-50C42383E8E5}"/>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40" name="TextBox 39">
                  <a:extLst>
                    <a:ext uri="{FF2B5EF4-FFF2-40B4-BE49-F238E27FC236}">
                      <a16:creationId xmlns:a16="http://schemas.microsoft.com/office/drawing/2014/main" id="{295AFA11-D3BA-DA21-0B52-2D4FC4B723B8}"/>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8" name="TextBox 7">
                <a:extLst>
                  <a:ext uri="{FF2B5EF4-FFF2-40B4-BE49-F238E27FC236}">
                    <a16:creationId xmlns:a16="http://schemas.microsoft.com/office/drawing/2014/main" id="{9555BE70-95E9-3A7B-C3EE-C13D2B4259ED}"/>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11" name="TextBox 10">
                <a:extLst>
                  <a:ext uri="{FF2B5EF4-FFF2-40B4-BE49-F238E27FC236}">
                    <a16:creationId xmlns:a16="http://schemas.microsoft.com/office/drawing/2014/main" id="{D34DC78F-6F2E-DA9C-AE23-AC156AB94CF9}"/>
                  </a:ext>
                </a:extLst>
              </p:cNvPr>
              <p:cNvSpPr txBox="1"/>
              <p:nvPr/>
            </p:nvSpPr>
            <p:spPr>
              <a:xfrm>
                <a:off x="3183858" y="2549336"/>
                <a:ext cx="4195379" cy="923330"/>
              </a:xfrm>
              <a:prstGeom prst="rect">
                <a:avLst/>
              </a:prstGeom>
              <a:noFill/>
            </p:spPr>
            <p:txBody>
              <a:bodyPr wrap="none" rtlCol="0">
                <a:spAutoFit/>
              </a:bodyPr>
              <a:lstStyle/>
              <a:p>
                <a:r>
                  <a:rPr lang="en-US" sz="5400" b="1" dirty="0"/>
                  <a:t>= m ×          + b</a:t>
                </a:r>
              </a:p>
            </p:txBody>
          </p:sp>
          <p:sp>
            <p:nvSpPr>
              <p:cNvPr id="13" name="TextBox 12">
                <a:extLst>
                  <a:ext uri="{FF2B5EF4-FFF2-40B4-BE49-F238E27FC236}">
                    <a16:creationId xmlns:a16="http://schemas.microsoft.com/office/drawing/2014/main" id="{1EC9C5B4-9DF3-BC36-ABFB-A7B86AB38EAC}"/>
                  </a:ext>
                </a:extLst>
              </p:cNvPr>
              <p:cNvSpPr txBox="1"/>
              <p:nvPr/>
            </p:nvSpPr>
            <p:spPr>
              <a:xfrm>
                <a:off x="5919553" y="3158930"/>
                <a:ext cx="601447" cy="461665"/>
              </a:xfrm>
              <a:prstGeom prst="rect">
                <a:avLst/>
              </a:prstGeom>
              <a:noFill/>
            </p:spPr>
            <p:txBody>
              <a:bodyPr wrap="none" rtlCol="0">
                <a:spAutoFit/>
              </a:bodyPr>
              <a:lstStyle/>
              <a:p>
                <a:r>
                  <a:rPr lang="en-US" sz="2400" b="1" dirty="0"/>
                  <a:t>t+1</a:t>
                </a:r>
              </a:p>
            </p:txBody>
          </p:sp>
        </p:grpSp>
      </p:grpSp>
      <p:sp>
        <p:nvSpPr>
          <p:cNvPr id="61" name="Rectangle 60">
            <a:extLst>
              <a:ext uri="{FF2B5EF4-FFF2-40B4-BE49-F238E27FC236}">
                <a16:creationId xmlns:a16="http://schemas.microsoft.com/office/drawing/2014/main" id="{B7C984C8-68AD-F0F2-CD91-5F34C1378B53}"/>
              </a:ext>
            </a:extLst>
          </p:cNvPr>
          <p:cNvSpPr/>
          <p:nvPr/>
        </p:nvSpPr>
        <p:spPr>
          <a:xfrm>
            <a:off x="1091685" y="2321210"/>
            <a:ext cx="6840099" cy="1083922"/>
          </a:xfrm>
          <a:prstGeom prst="rect">
            <a:avLst/>
          </a:prstGeom>
          <a:solidFill>
            <a:schemeClr val="bg1">
              <a:alpha val="80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DA636D-B91A-0A0A-9FB8-2CCA759B6FA5}"/>
              </a:ext>
            </a:extLst>
          </p:cNvPr>
          <p:cNvSpPr txBox="1"/>
          <p:nvPr/>
        </p:nvSpPr>
        <p:spPr>
          <a:xfrm>
            <a:off x="3292002" y="5616261"/>
            <a:ext cx="2559996" cy="369332"/>
          </a:xfrm>
          <a:prstGeom prst="rect">
            <a:avLst/>
          </a:prstGeom>
          <a:noFill/>
        </p:spPr>
        <p:txBody>
          <a:bodyPr wrap="none" rtlCol="0">
            <a:spAutoFit/>
          </a:bodyPr>
          <a:lstStyle/>
          <a:p>
            <a:r>
              <a:rPr lang="en-US" b="1" dirty="0"/>
              <a:t>Linear regression models</a:t>
            </a:r>
          </a:p>
        </p:txBody>
      </p:sp>
    </p:spTree>
    <p:extLst>
      <p:ext uri="{BB962C8B-B14F-4D97-AF65-F5344CB8AC3E}">
        <p14:creationId xmlns:p14="http://schemas.microsoft.com/office/powerpoint/2010/main" val="105674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D8FA-B79E-4698-B99D-AB5BCCDE01FA}"/>
              </a:ext>
            </a:extLst>
          </p:cNvPr>
          <p:cNvSpPr>
            <a:spLocks noGrp="1"/>
          </p:cNvSpPr>
          <p:nvPr>
            <p:ph type="title"/>
          </p:nvPr>
        </p:nvSpPr>
        <p:spPr>
          <a:xfrm>
            <a:off x="457200" y="428625"/>
            <a:ext cx="8229600" cy="990600"/>
          </a:xfrm>
        </p:spPr>
        <p:txBody>
          <a:bodyPr/>
          <a:lstStyle/>
          <a:p>
            <a:r>
              <a:rPr lang="en-US" dirty="0"/>
              <a:t>Forecast models</a:t>
            </a:r>
          </a:p>
        </p:txBody>
      </p:sp>
      <p:sp>
        <p:nvSpPr>
          <p:cNvPr id="3" name="Content Placeholder 2">
            <a:extLst>
              <a:ext uri="{FF2B5EF4-FFF2-40B4-BE49-F238E27FC236}">
                <a16:creationId xmlns:a16="http://schemas.microsoft.com/office/drawing/2014/main" id="{526F1D0B-94A4-4FBA-A957-EA396F07D5BF}"/>
              </a:ext>
            </a:extLst>
          </p:cNvPr>
          <p:cNvSpPr>
            <a:spLocks noGrp="1"/>
          </p:cNvSpPr>
          <p:nvPr>
            <p:ph idx="1"/>
          </p:nvPr>
        </p:nvSpPr>
        <p:spPr>
          <a:xfrm>
            <a:off x="457200" y="1419225"/>
            <a:ext cx="8229600" cy="1366838"/>
          </a:xfrm>
        </p:spPr>
        <p:txBody>
          <a:bodyPr/>
          <a:lstStyle/>
          <a:p>
            <a:pPr marL="0" indent="0">
              <a:buNone/>
            </a:pPr>
            <a:r>
              <a:rPr lang="en-US" dirty="0"/>
              <a:t>We will be forecasting future water temperature using four simple models:</a:t>
            </a:r>
          </a:p>
          <a:p>
            <a:pPr marL="0" indent="0">
              <a:buNone/>
            </a:pPr>
            <a:endParaRPr lang="en-US" dirty="0"/>
          </a:p>
        </p:txBody>
      </p:sp>
      <p:grpSp>
        <p:nvGrpSpPr>
          <p:cNvPr id="26" name="Group 25">
            <a:extLst>
              <a:ext uri="{FF2B5EF4-FFF2-40B4-BE49-F238E27FC236}">
                <a16:creationId xmlns:a16="http://schemas.microsoft.com/office/drawing/2014/main" id="{B7906459-032C-3C59-20F0-CE04D818B48A}"/>
              </a:ext>
            </a:extLst>
          </p:cNvPr>
          <p:cNvGrpSpPr/>
          <p:nvPr/>
        </p:nvGrpSpPr>
        <p:grpSpPr>
          <a:xfrm>
            <a:off x="2382450" y="2321209"/>
            <a:ext cx="4379099" cy="1110496"/>
            <a:chOff x="1128518" y="2549336"/>
            <a:chExt cx="4379099" cy="1110496"/>
          </a:xfrm>
        </p:grpSpPr>
        <p:grpSp>
          <p:nvGrpSpPr>
            <p:cNvPr id="19" name="Group 18">
              <a:extLst>
                <a:ext uri="{FF2B5EF4-FFF2-40B4-BE49-F238E27FC236}">
                  <a16:creationId xmlns:a16="http://schemas.microsoft.com/office/drawing/2014/main" id="{32E1AB01-9821-8D74-70C2-D2C21D0C300B}"/>
                </a:ext>
              </a:extLst>
            </p:cNvPr>
            <p:cNvGrpSpPr/>
            <p:nvPr/>
          </p:nvGrpSpPr>
          <p:grpSpPr>
            <a:xfrm>
              <a:off x="1128518" y="2649140"/>
              <a:ext cx="1482097" cy="779860"/>
              <a:chOff x="4495070" y="2000932"/>
              <a:chExt cx="1482097" cy="779860"/>
            </a:xfrm>
          </p:grpSpPr>
          <p:pic>
            <p:nvPicPr>
              <p:cNvPr id="14" name="Picture 13">
                <a:extLst>
                  <a:ext uri="{FF2B5EF4-FFF2-40B4-BE49-F238E27FC236}">
                    <a16:creationId xmlns:a16="http://schemas.microsoft.com/office/drawing/2014/main" id="{031D0814-7B4D-B8C0-65AA-FBAE642A0221}"/>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15" name="TextBox 14">
                <a:extLst>
                  <a:ext uri="{FF2B5EF4-FFF2-40B4-BE49-F238E27FC236}">
                    <a16:creationId xmlns:a16="http://schemas.microsoft.com/office/drawing/2014/main" id="{EEDE6231-D738-8064-DBAF-20645FAE2410}"/>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0" name="TextBox 19">
              <a:extLst>
                <a:ext uri="{FF2B5EF4-FFF2-40B4-BE49-F238E27FC236}">
                  <a16:creationId xmlns:a16="http://schemas.microsoft.com/office/drawing/2014/main" id="{0077B90E-141A-9764-477C-CC5BCCF99411}"/>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21" name="TextBox 20">
              <a:extLst>
                <a:ext uri="{FF2B5EF4-FFF2-40B4-BE49-F238E27FC236}">
                  <a16:creationId xmlns:a16="http://schemas.microsoft.com/office/drawing/2014/main" id="{B3D77C50-7D34-6118-9BAA-AF635B463403}"/>
                </a:ext>
              </a:extLst>
            </p:cNvPr>
            <p:cNvSpPr txBox="1"/>
            <p:nvPr/>
          </p:nvSpPr>
          <p:spPr>
            <a:xfrm>
              <a:off x="3183858" y="2549336"/>
              <a:ext cx="529312" cy="923330"/>
            </a:xfrm>
            <a:prstGeom prst="rect">
              <a:avLst/>
            </a:prstGeom>
            <a:noFill/>
          </p:spPr>
          <p:txBody>
            <a:bodyPr wrap="none" rtlCol="0">
              <a:spAutoFit/>
            </a:bodyPr>
            <a:lstStyle/>
            <a:p>
              <a:r>
                <a:rPr lang="en-US" sz="5400" b="1" dirty="0"/>
                <a:t>=</a:t>
              </a:r>
            </a:p>
          </p:txBody>
        </p:sp>
        <p:grpSp>
          <p:nvGrpSpPr>
            <p:cNvPr id="22" name="Group 21">
              <a:extLst>
                <a:ext uri="{FF2B5EF4-FFF2-40B4-BE49-F238E27FC236}">
                  <a16:creationId xmlns:a16="http://schemas.microsoft.com/office/drawing/2014/main" id="{3A8069E2-33AB-AC65-60E6-E41B0844DDB2}"/>
                </a:ext>
              </a:extLst>
            </p:cNvPr>
            <p:cNvGrpSpPr/>
            <p:nvPr/>
          </p:nvGrpSpPr>
          <p:grpSpPr>
            <a:xfrm>
              <a:off x="3862832" y="2684219"/>
              <a:ext cx="1482097" cy="779860"/>
              <a:chOff x="4495070" y="2000932"/>
              <a:chExt cx="1482097" cy="779860"/>
            </a:xfrm>
          </p:grpSpPr>
          <p:pic>
            <p:nvPicPr>
              <p:cNvPr id="23" name="Picture 22">
                <a:extLst>
                  <a:ext uri="{FF2B5EF4-FFF2-40B4-BE49-F238E27FC236}">
                    <a16:creationId xmlns:a16="http://schemas.microsoft.com/office/drawing/2014/main" id="{8D460980-7455-5F65-BF67-2FF0B767F624}"/>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24" name="TextBox 23">
                <a:extLst>
                  <a:ext uri="{FF2B5EF4-FFF2-40B4-BE49-F238E27FC236}">
                    <a16:creationId xmlns:a16="http://schemas.microsoft.com/office/drawing/2014/main" id="{6D3D39C0-A8DF-A54A-D036-7036C3ECFBCA}"/>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5" name="TextBox 24">
              <a:extLst>
                <a:ext uri="{FF2B5EF4-FFF2-40B4-BE49-F238E27FC236}">
                  <a16:creationId xmlns:a16="http://schemas.microsoft.com/office/drawing/2014/main" id="{88BA805B-F1E5-1F16-124A-CF8433118BF1}"/>
                </a:ext>
              </a:extLst>
            </p:cNvPr>
            <p:cNvSpPr txBox="1"/>
            <p:nvPr/>
          </p:nvSpPr>
          <p:spPr>
            <a:xfrm>
              <a:off x="5215549" y="3198167"/>
              <a:ext cx="292068" cy="461665"/>
            </a:xfrm>
            <a:prstGeom prst="rect">
              <a:avLst/>
            </a:prstGeom>
            <a:noFill/>
          </p:spPr>
          <p:txBody>
            <a:bodyPr wrap="none" rtlCol="0">
              <a:spAutoFit/>
            </a:bodyPr>
            <a:lstStyle/>
            <a:p>
              <a:r>
                <a:rPr lang="en-US" sz="2400" b="1" dirty="0"/>
                <a:t>t</a:t>
              </a:r>
            </a:p>
          </p:txBody>
        </p:sp>
      </p:grpSp>
      <p:grpSp>
        <p:nvGrpSpPr>
          <p:cNvPr id="27" name="Group 26">
            <a:extLst>
              <a:ext uri="{FF2B5EF4-FFF2-40B4-BE49-F238E27FC236}">
                <a16:creationId xmlns:a16="http://schemas.microsoft.com/office/drawing/2014/main" id="{F217ADDE-7892-4101-787D-1D4904E5DB6C}"/>
              </a:ext>
            </a:extLst>
          </p:cNvPr>
          <p:cNvGrpSpPr/>
          <p:nvPr/>
        </p:nvGrpSpPr>
        <p:grpSpPr>
          <a:xfrm>
            <a:off x="1446640" y="3413457"/>
            <a:ext cx="6250719" cy="1071259"/>
            <a:chOff x="1128518" y="2549336"/>
            <a:chExt cx="6250719" cy="1071259"/>
          </a:xfrm>
        </p:grpSpPr>
        <p:grpSp>
          <p:nvGrpSpPr>
            <p:cNvPr id="28" name="Group 27">
              <a:extLst>
                <a:ext uri="{FF2B5EF4-FFF2-40B4-BE49-F238E27FC236}">
                  <a16:creationId xmlns:a16="http://schemas.microsoft.com/office/drawing/2014/main" id="{4DD40FB0-E4BC-67FE-940D-ABB654BD1627}"/>
                </a:ext>
              </a:extLst>
            </p:cNvPr>
            <p:cNvGrpSpPr/>
            <p:nvPr/>
          </p:nvGrpSpPr>
          <p:grpSpPr>
            <a:xfrm>
              <a:off x="1128518" y="2649140"/>
              <a:ext cx="1482097" cy="779860"/>
              <a:chOff x="4495070" y="2000932"/>
              <a:chExt cx="1482097" cy="779860"/>
            </a:xfrm>
          </p:grpSpPr>
          <p:pic>
            <p:nvPicPr>
              <p:cNvPr id="35" name="Picture 34">
                <a:extLst>
                  <a:ext uri="{FF2B5EF4-FFF2-40B4-BE49-F238E27FC236}">
                    <a16:creationId xmlns:a16="http://schemas.microsoft.com/office/drawing/2014/main" id="{2A48ED40-5323-A6E1-C322-F4BA0C761CC7}"/>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36" name="TextBox 35">
                <a:extLst>
                  <a:ext uri="{FF2B5EF4-FFF2-40B4-BE49-F238E27FC236}">
                    <a16:creationId xmlns:a16="http://schemas.microsoft.com/office/drawing/2014/main" id="{517A4341-999C-A700-8FB6-B08A6A65C17B}"/>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29" name="TextBox 28">
              <a:extLst>
                <a:ext uri="{FF2B5EF4-FFF2-40B4-BE49-F238E27FC236}">
                  <a16:creationId xmlns:a16="http://schemas.microsoft.com/office/drawing/2014/main" id="{61A1CBDB-402C-2D58-3C7C-FD5DFE8D26D3}"/>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30" name="TextBox 29">
              <a:extLst>
                <a:ext uri="{FF2B5EF4-FFF2-40B4-BE49-F238E27FC236}">
                  <a16:creationId xmlns:a16="http://schemas.microsoft.com/office/drawing/2014/main" id="{69C62A60-EBD9-D25A-A754-C5CD6B031C69}"/>
                </a:ext>
              </a:extLst>
            </p:cNvPr>
            <p:cNvSpPr txBox="1"/>
            <p:nvPr/>
          </p:nvSpPr>
          <p:spPr>
            <a:xfrm>
              <a:off x="3183858" y="2549336"/>
              <a:ext cx="4195379" cy="923330"/>
            </a:xfrm>
            <a:prstGeom prst="rect">
              <a:avLst/>
            </a:prstGeom>
            <a:noFill/>
          </p:spPr>
          <p:txBody>
            <a:bodyPr wrap="none" rtlCol="0">
              <a:spAutoFit/>
            </a:bodyPr>
            <a:lstStyle/>
            <a:p>
              <a:r>
                <a:rPr lang="en-US" sz="5400" b="1" dirty="0"/>
                <a:t>= m ×          + b</a:t>
              </a:r>
            </a:p>
          </p:txBody>
        </p:sp>
        <p:grpSp>
          <p:nvGrpSpPr>
            <p:cNvPr id="31" name="Group 30">
              <a:extLst>
                <a:ext uri="{FF2B5EF4-FFF2-40B4-BE49-F238E27FC236}">
                  <a16:creationId xmlns:a16="http://schemas.microsoft.com/office/drawing/2014/main" id="{BB85870C-5B08-BB68-01DD-DFB77FBA86C6}"/>
                </a:ext>
              </a:extLst>
            </p:cNvPr>
            <p:cNvGrpSpPr/>
            <p:nvPr/>
          </p:nvGrpSpPr>
          <p:grpSpPr>
            <a:xfrm>
              <a:off x="4833816" y="2676668"/>
              <a:ext cx="1482097" cy="779860"/>
              <a:chOff x="5466054" y="1993381"/>
              <a:chExt cx="1482097" cy="779860"/>
            </a:xfrm>
          </p:grpSpPr>
          <p:pic>
            <p:nvPicPr>
              <p:cNvPr id="33" name="Picture 32">
                <a:extLst>
                  <a:ext uri="{FF2B5EF4-FFF2-40B4-BE49-F238E27FC236}">
                    <a16:creationId xmlns:a16="http://schemas.microsoft.com/office/drawing/2014/main" id="{94AD99BC-563C-BE74-F066-487EFDF712C8}"/>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6055597" y="1993381"/>
                <a:ext cx="892554" cy="779860"/>
              </a:xfrm>
              <a:prstGeom prst="rect">
                <a:avLst/>
              </a:prstGeom>
            </p:spPr>
          </p:pic>
          <p:sp>
            <p:nvSpPr>
              <p:cNvPr id="34" name="TextBox 33">
                <a:extLst>
                  <a:ext uri="{FF2B5EF4-FFF2-40B4-BE49-F238E27FC236}">
                    <a16:creationId xmlns:a16="http://schemas.microsoft.com/office/drawing/2014/main" id="{7DF41960-798A-51DA-AD8C-5CFBE571CEAB}"/>
                  </a:ext>
                </a:extLst>
              </p:cNvPr>
              <p:cNvSpPr txBox="1"/>
              <p:nvPr/>
            </p:nvSpPr>
            <p:spPr>
              <a:xfrm>
                <a:off x="5466054" y="2060145"/>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32" name="TextBox 31">
              <a:extLst>
                <a:ext uri="{FF2B5EF4-FFF2-40B4-BE49-F238E27FC236}">
                  <a16:creationId xmlns:a16="http://schemas.microsoft.com/office/drawing/2014/main" id="{AAB9FE20-E726-4EFA-1C30-FC63ED7F8ACA}"/>
                </a:ext>
              </a:extLst>
            </p:cNvPr>
            <p:cNvSpPr txBox="1"/>
            <p:nvPr/>
          </p:nvSpPr>
          <p:spPr>
            <a:xfrm>
              <a:off x="6085809" y="3158930"/>
              <a:ext cx="292068" cy="461665"/>
            </a:xfrm>
            <a:prstGeom prst="rect">
              <a:avLst/>
            </a:prstGeom>
            <a:noFill/>
          </p:spPr>
          <p:txBody>
            <a:bodyPr wrap="none" rtlCol="0">
              <a:spAutoFit/>
            </a:bodyPr>
            <a:lstStyle/>
            <a:p>
              <a:r>
                <a:rPr lang="en-US" sz="2400" b="1" dirty="0"/>
                <a:t>t</a:t>
              </a:r>
            </a:p>
          </p:txBody>
        </p:sp>
      </p:grpSp>
      <p:grpSp>
        <p:nvGrpSpPr>
          <p:cNvPr id="41" name="Group 40">
            <a:extLst>
              <a:ext uri="{FF2B5EF4-FFF2-40B4-BE49-F238E27FC236}">
                <a16:creationId xmlns:a16="http://schemas.microsoft.com/office/drawing/2014/main" id="{4FFA8B0A-535C-B952-09CD-A2BB8A5783B3}"/>
              </a:ext>
            </a:extLst>
          </p:cNvPr>
          <p:cNvGrpSpPr/>
          <p:nvPr/>
        </p:nvGrpSpPr>
        <p:grpSpPr>
          <a:xfrm>
            <a:off x="1446640" y="4539209"/>
            <a:ext cx="6250719" cy="1071259"/>
            <a:chOff x="1446640" y="4389812"/>
            <a:chExt cx="6250719" cy="1071259"/>
          </a:xfrm>
        </p:grpSpPr>
        <p:grpSp>
          <p:nvGrpSpPr>
            <p:cNvPr id="18" name="Group 17">
              <a:extLst>
                <a:ext uri="{FF2B5EF4-FFF2-40B4-BE49-F238E27FC236}">
                  <a16:creationId xmlns:a16="http://schemas.microsoft.com/office/drawing/2014/main" id="{89B72CB0-D668-2F32-1453-D7E4D6AF492B}"/>
                </a:ext>
              </a:extLst>
            </p:cNvPr>
            <p:cNvGrpSpPr/>
            <p:nvPr/>
          </p:nvGrpSpPr>
          <p:grpSpPr>
            <a:xfrm>
              <a:off x="5097915" y="4556380"/>
              <a:ext cx="1399176" cy="779860"/>
              <a:chOff x="6781000" y="3571906"/>
              <a:chExt cx="1399176" cy="779860"/>
            </a:xfrm>
          </p:grpSpPr>
          <p:pic>
            <p:nvPicPr>
              <p:cNvPr id="16" name="Picture 15">
                <a:extLst>
                  <a:ext uri="{FF2B5EF4-FFF2-40B4-BE49-F238E27FC236}">
                    <a16:creationId xmlns:a16="http://schemas.microsoft.com/office/drawing/2014/main" id="{368B2BC4-DACA-4655-AF04-8257AA5B9A71}"/>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781000" y="3571906"/>
                <a:ext cx="892554" cy="779860"/>
              </a:xfrm>
              <a:prstGeom prst="rect">
                <a:avLst/>
              </a:prstGeom>
            </p:spPr>
          </p:pic>
          <p:sp>
            <p:nvSpPr>
              <p:cNvPr id="17" name="TextBox 16">
                <a:extLst>
                  <a:ext uri="{FF2B5EF4-FFF2-40B4-BE49-F238E27FC236}">
                    <a16:creationId xmlns:a16="http://schemas.microsoft.com/office/drawing/2014/main" id="{CD4F2D0D-88FD-090F-07FF-11CC434016D7}"/>
                  </a:ext>
                </a:extLst>
              </p:cNvPr>
              <p:cNvSpPr txBox="1"/>
              <p:nvPr/>
            </p:nvSpPr>
            <p:spPr>
              <a:xfrm>
                <a:off x="7462627" y="3610761"/>
                <a:ext cx="717549" cy="646331"/>
              </a:xfrm>
              <a:prstGeom prst="rect">
                <a:avLst/>
              </a:prstGeom>
              <a:noFill/>
            </p:spPr>
            <p:txBody>
              <a:bodyPr wrap="square" rtlCol="0">
                <a:spAutoFit/>
              </a:bodyPr>
              <a:lstStyle/>
              <a:p>
                <a:r>
                  <a:rPr lang="en-US" b="1" dirty="0">
                    <a:solidFill>
                      <a:schemeClr val="bg1">
                        <a:lumMod val="50000"/>
                      </a:schemeClr>
                    </a:solidFill>
                  </a:rPr>
                  <a:t>Air temp</a:t>
                </a:r>
              </a:p>
            </p:txBody>
          </p:sp>
        </p:grpSp>
        <p:grpSp>
          <p:nvGrpSpPr>
            <p:cNvPr id="4" name="Group 3">
              <a:extLst>
                <a:ext uri="{FF2B5EF4-FFF2-40B4-BE49-F238E27FC236}">
                  <a16:creationId xmlns:a16="http://schemas.microsoft.com/office/drawing/2014/main" id="{1C046357-4BCC-A045-84F8-98833E2F1A76}"/>
                </a:ext>
              </a:extLst>
            </p:cNvPr>
            <p:cNvGrpSpPr/>
            <p:nvPr/>
          </p:nvGrpSpPr>
          <p:grpSpPr>
            <a:xfrm>
              <a:off x="1446640" y="4389812"/>
              <a:ext cx="6250719" cy="1071259"/>
              <a:chOff x="1128518" y="2549336"/>
              <a:chExt cx="6250719" cy="1071259"/>
            </a:xfrm>
          </p:grpSpPr>
          <p:grpSp>
            <p:nvGrpSpPr>
              <p:cNvPr id="7" name="Group 6">
                <a:extLst>
                  <a:ext uri="{FF2B5EF4-FFF2-40B4-BE49-F238E27FC236}">
                    <a16:creationId xmlns:a16="http://schemas.microsoft.com/office/drawing/2014/main" id="{7AA440FB-409E-6FE5-0A6D-B0CB98CEE183}"/>
                  </a:ext>
                </a:extLst>
              </p:cNvPr>
              <p:cNvGrpSpPr/>
              <p:nvPr/>
            </p:nvGrpSpPr>
            <p:grpSpPr>
              <a:xfrm>
                <a:off x="1128518" y="2649140"/>
                <a:ext cx="1482097" cy="779860"/>
                <a:chOff x="4495070" y="2000932"/>
                <a:chExt cx="1482097" cy="779860"/>
              </a:xfrm>
            </p:grpSpPr>
            <p:pic>
              <p:nvPicPr>
                <p:cNvPr id="39" name="Picture 38">
                  <a:extLst>
                    <a:ext uri="{FF2B5EF4-FFF2-40B4-BE49-F238E27FC236}">
                      <a16:creationId xmlns:a16="http://schemas.microsoft.com/office/drawing/2014/main" id="{0969462F-7D4B-85B1-EF77-50C42383E8E5}"/>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sp>
              <p:nvSpPr>
                <p:cNvPr id="40" name="TextBox 39">
                  <a:extLst>
                    <a:ext uri="{FF2B5EF4-FFF2-40B4-BE49-F238E27FC236}">
                      <a16:creationId xmlns:a16="http://schemas.microsoft.com/office/drawing/2014/main" id="{295AFA11-D3BA-DA21-0B52-2D4FC4B723B8}"/>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8" name="TextBox 7">
                <a:extLst>
                  <a:ext uri="{FF2B5EF4-FFF2-40B4-BE49-F238E27FC236}">
                    <a16:creationId xmlns:a16="http://schemas.microsoft.com/office/drawing/2014/main" id="{9555BE70-95E9-3A7B-C3EE-C13D2B4259ED}"/>
                  </a:ext>
                </a:extLst>
              </p:cNvPr>
              <p:cNvSpPr txBox="1"/>
              <p:nvPr/>
            </p:nvSpPr>
            <p:spPr>
              <a:xfrm>
                <a:off x="2482099" y="3149096"/>
                <a:ext cx="596638" cy="461665"/>
              </a:xfrm>
              <a:prstGeom prst="rect">
                <a:avLst/>
              </a:prstGeom>
              <a:noFill/>
            </p:spPr>
            <p:txBody>
              <a:bodyPr wrap="none" rtlCol="0">
                <a:spAutoFit/>
              </a:bodyPr>
              <a:lstStyle/>
              <a:p>
                <a:r>
                  <a:rPr lang="en-US" sz="2400" b="1" dirty="0"/>
                  <a:t>t+1</a:t>
                </a:r>
              </a:p>
            </p:txBody>
          </p:sp>
          <p:sp>
            <p:nvSpPr>
              <p:cNvPr id="11" name="TextBox 10">
                <a:extLst>
                  <a:ext uri="{FF2B5EF4-FFF2-40B4-BE49-F238E27FC236}">
                    <a16:creationId xmlns:a16="http://schemas.microsoft.com/office/drawing/2014/main" id="{D34DC78F-6F2E-DA9C-AE23-AC156AB94CF9}"/>
                  </a:ext>
                </a:extLst>
              </p:cNvPr>
              <p:cNvSpPr txBox="1"/>
              <p:nvPr/>
            </p:nvSpPr>
            <p:spPr>
              <a:xfrm>
                <a:off x="3183858" y="2549336"/>
                <a:ext cx="4195379" cy="923330"/>
              </a:xfrm>
              <a:prstGeom prst="rect">
                <a:avLst/>
              </a:prstGeom>
              <a:noFill/>
            </p:spPr>
            <p:txBody>
              <a:bodyPr wrap="none" rtlCol="0">
                <a:spAutoFit/>
              </a:bodyPr>
              <a:lstStyle/>
              <a:p>
                <a:r>
                  <a:rPr lang="en-US" sz="5400" b="1" dirty="0"/>
                  <a:t>= m ×          + b</a:t>
                </a:r>
              </a:p>
            </p:txBody>
          </p:sp>
          <p:sp>
            <p:nvSpPr>
              <p:cNvPr id="13" name="TextBox 12">
                <a:extLst>
                  <a:ext uri="{FF2B5EF4-FFF2-40B4-BE49-F238E27FC236}">
                    <a16:creationId xmlns:a16="http://schemas.microsoft.com/office/drawing/2014/main" id="{1EC9C5B4-9DF3-BC36-ABFB-A7B86AB38EAC}"/>
                  </a:ext>
                </a:extLst>
              </p:cNvPr>
              <p:cNvSpPr txBox="1"/>
              <p:nvPr/>
            </p:nvSpPr>
            <p:spPr>
              <a:xfrm>
                <a:off x="5947262" y="3158930"/>
                <a:ext cx="601447" cy="461665"/>
              </a:xfrm>
              <a:prstGeom prst="rect">
                <a:avLst/>
              </a:prstGeom>
              <a:noFill/>
            </p:spPr>
            <p:txBody>
              <a:bodyPr wrap="none" rtlCol="0">
                <a:spAutoFit/>
              </a:bodyPr>
              <a:lstStyle/>
              <a:p>
                <a:r>
                  <a:rPr lang="en-US" sz="2400" b="1" dirty="0"/>
                  <a:t>t+1</a:t>
                </a:r>
              </a:p>
            </p:txBody>
          </p:sp>
        </p:grpSp>
      </p:grpSp>
      <p:grpSp>
        <p:nvGrpSpPr>
          <p:cNvPr id="60" name="Group 59">
            <a:extLst>
              <a:ext uri="{FF2B5EF4-FFF2-40B4-BE49-F238E27FC236}">
                <a16:creationId xmlns:a16="http://schemas.microsoft.com/office/drawing/2014/main" id="{9811D6BD-65A8-CCF9-A84D-3EB1782C2630}"/>
              </a:ext>
            </a:extLst>
          </p:cNvPr>
          <p:cNvGrpSpPr/>
          <p:nvPr/>
        </p:nvGrpSpPr>
        <p:grpSpPr>
          <a:xfrm>
            <a:off x="55865" y="5583722"/>
            <a:ext cx="9227975" cy="1116504"/>
            <a:chOff x="348082" y="5643254"/>
            <a:chExt cx="9227975" cy="1116504"/>
          </a:xfrm>
        </p:grpSpPr>
        <p:grpSp>
          <p:nvGrpSpPr>
            <p:cNvPr id="59" name="Group 58">
              <a:extLst>
                <a:ext uri="{FF2B5EF4-FFF2-40B4-BE49-F238E27FC236}">
                  <a16:creationId xmlns:a16="http://schemas.microsoft.com/office/drawing/2014/main" id="{4551572B-B869-5CDA-931D-42CCDBDABD78}"/>
                </a:ext>
              </a:extLst>
            </p:cNvPr>
            <p:cNvGrpSpPr/>
            <p:nvPr/>
          </p:nvGrpSpPr>
          <p:grpSpPr>
            <a:xfrm>
              <a:off x="348082" y="5643254"/>
              <a:ext cx="9227975" cy="1116504"/>
              <a:chOff x="348082" y="5643254"/>
              <a:chExt cx="9227975" cy="1116504"/>
            </a:xfrm>
          </p:grpSpPr>
          <p:grpSp>
            <p:nvGrpSpPr>
              <p:cNvPr id="42" name="Group 41">
                <a:extLst>
                  <a:ext uri="{FF2B5EF4-FFF2-40B4-BE49-F238E27FC236}">
                    <a16:creationId xmlns:a16="http://schemas.microsoft.com/office/drawing/2014/main" id="{57CFF44F-A897-A314-5856-41E78D40478F}"/>
                  </a:ext>
                </a:extLst>
              </p:cNvPr>
              <p:cNvGrpSpPr/>
              <p:nvPr/>
            </p:nvGrpSpPr>
            <p:grpSpPr>
              <a:xfrm>
                <a:off x="348082" y="5643254"/>
                <a:ext cx="9102765" cy="1050774"/>
                <a:chOff x="1641510" y="4474690"/>
                <a:chExt cx="9102765" cy="1050774"/>
              </a:xfrm>
            </p:grpSpPr>
            <p:grpSp>
              <p:nvGrpSpPr>
                <p:cNvPr id="43" name="Group 42">
                  <a:extLst>
                    <a:ext uri="{FF2B5EF4-FFF2-40B4-BE49-F238E27FC236}">
                      <a16:creationId xmlns:a16="http://schemas.microsoft.com/office/drawing/2014/main" id="{7BF1A86D-F3F0-5CBF-E824-6DE52276FB38}"/>
                    </a:ext>
                  </a:extLst>
                </p:cNvPr>
                <p:cNvGrpSpPr/>
                <p:nvPr/>
              </p:nvGrpSpPr>
              <p:grpSpPr>
                <a:xfrm>
                  <a:off x="9145397" y="4575625"/>
                  <a:ext cx="1399176" cy="779860"/>
                  <a:chOff x="10828482" y="3591151"/>
                  <a:chExt cx="1399176" cy="779860"/>
                </a:xfrm>
              </p:grpSpPr>
              <p:pic>
                <p:nvPicPr>
                  <p:cNvPr id="51" name="Picture 50">
                    <a:extLst>
                      <a:ext uri="{FF2B5EF4-FFF2-40B4-BE49-F238E27FC236}">
                        <a16:creationId xmlns:a16="http://schemas.microsoft.com/office/drawing/2014/main" id="{9717E6B2-A17D-FAC0-68E3-3F0F9213EA25}"/>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10828482" y="3591151"/>
                    <a:ext cx="892554" cy="779860"/>
                  </a:xfrm>
                  <a:prstGeom prst="rect">
                    <a:avLst/>
                  </a:prstGeom>
                </p:spPr>
              </p:pic>
              <p:sp>
                <p:nvSpPr>
                  <p:cNvPr id="52" name="TextBox 51">
                    <a:extLst>
                      <a:ext uri="{FF2B5EF4-FFF2-40B4-BE49-F238E27FC236}">
                        <a16:creationId xmlns:a16="http://schemas.microsoft.com/office/drawing/2014/main" id="{FBEE2920-E5E7-A921-0244-D22390AB8CE7}"/>
                      </a:ext>
                    </a:extLst>
                  </p:cNvPr>
                  <p:cNvSpPr txBox="1"/>
                  <p:nvPr/>
                </p:nvSpPr>
                <p:spPr>
                  <a:xfrm>
                    <a:off x="11510109" y="3630006"/>
                    <a:ext cx="717549" cy="646331"/>
                  </a:xfrm>
                  <a:prstGeom prst="rect">
                    <a:avLst/>
                  </a:prstGeom>
                  <a:noFill/>
                </p:spPr>
                <p:txBody>
                  <a:bodyPr wrap="square" rtlCol="0">
                    <a:spAutoFit/>
                  </a:bodyPr>
                  <a:lstStyle/>
                  <a:p>
                    <a:r>
                      <a:rPr lang="en-US" b="1" dirty="0">
                        <a:solidFill>
                          <a:schemeClr val="bg1">
                            <a:lumMod val="50000"/>
                          </a:schemeClr>
                        </a:solidFill>
                      </a:rPr>
                      <a:t>Air temp</a:t>
                    </a:r>
                  </a:p>
                </p:txBody>
              </p:sp>
            </p:grpSp>
            <p:grpSp>
              <p:nvGrpSpPr>
                <p:cNvPr id="44" name="Group 43">
                  <a:extLst>
                    <a:ext uri="{FF2B5EF4-FFF2-40B4-BE49-F238E27FC236}">
                      <a16:creationId xmlns:a16="http://schemas.microsoft.com/office/drawing/2014/main" id="{D15569DD-9B6E-288E-4149-D407B60FF731}"/>
                    </a:ext>
                  </a:extLst>
                </p:cNvPr>
                <p:cNvGrpSpPr/>
                <p:nvPr/>
              </p:nvGrpSpPr>
              <p:grpSpPr>
                <a:xfrm>
                  <a:off x="1641510" y="4474690"/>
                  <a:ext cx="9102765" cy="1050774"/>
                  <a:chOff x="1323388" y="2634214"/>
                  <a:chExt cx="9102765" cy="1050774"/>
                </a:xfrm>
              </p:grpSpPr>
              <p:sp>
                <p:nvSpPr>
                  <p:cNvPr id="47" name="TextBox 46">
                    <a:extLst>
                      <a:ext uri="{FF2B5EF4-FFF2-40B4-BE49-F238E27FC236}">
                        <a16:creationId xmlns:a16="http://schemas.microsoft.com/office/drawing/2014/main" id="{7CF2DD87-233E-7E3B-ACFA-279E8EE1154D}"/>
                      </a:ext>
                    </a:extLst>
                  </p:cNvPr>
                  <p:cNvSpPr txBox="1"/>
                  <p:nvPr/>
                </p:nvSpPr>
                <p:spPr>
                  <a:xfrm>
                    <a:off x="2963854" y="2634214"/>
                    <a:ext cx="7462299" cy="923330"/>
                  </a:xfrm>
                  <a:prstGeom prst="rect">
                    <a:avLst/>
                  </a:prstGeom>
                  <a:noFill/>
                </p:spPr>
                <p:txBody>
                  <a:bodyPr wrap="none" rtlCol="0">
                    <a:spAutoFit/>
                  </a:bodyPr>
                  <a:lstStyle/>
                  <a:p>
                    <a:r>
                      <a:rPr lang="en-US" sz="5400" b="1" dirty="0"/>
                      <a:t>= β</a:t>
                    </a:r>
                    <a:r>
                      <a:rPr lang="en-US" sz="5400" b="1" baseline="-25000" dirty="0"/>
                      <a:t>0 </a:t>
                    </a:r>
                    <a:r>
                      <a:rPr lang="en-US" sz="5400" b="1" dirty="0"/>
                      <a:t>+β</a:t>
                    </a:r>
                    <a:r>
                      <a:rPr lang="en-US" sz="5400" b="1" baseline="-25000" dirty="0"/>
                      <a:t>1</a:t>
                    </a:r>
                    <a:r>
                      <a:rPr lang="en-US" sz="5400" b="1" dirty="0"/>
                      <a:t> ×          + β</a:t>
                    </a:r>
                    <a:r>
                      <a:rPr lang="en-US" sz="5400" b="1" baseline="-25000" dirty="0"/>
                      <a:t>2</a:t>
                    </a:r>
                    <a:r>
                      <a:rPr lang="en-US" sz="5400" b="1" dirty="0"/>
                      <a:t> ×         </a:t>
                    </a:r>
                  </a:p>
                </p:txBody>
              </p:sp>
              <p:grpSp>
                <p:nvGrpSpPr>
                  <p:cNvPr id="45" name="Group 44">
                    <a:extLst>
                      <a:ext uri="{FF2B5EF4-FFF2-40B4-BE49-F238E27FC236}">
                        <a16:creationId xmlns:a16="http://schemas.microsoft.com/office/drawing/2014/main" id="{9655A40F-E377-6511-8F62-35662DFF1F3E}"/>
                      </a:ext>
                    </a:extLst>
                  </p:cNvPr>
                  <p:cNvGrpSpPr/>
                  <p:nvPr/>
                </p:nvGrpSpPr>
                <p:grpSpPr>
                  <a:xfrm>
                    <a:off x="1323388" y="2649140"/>
                    <a:ext cx="1482097" cy="779860"/>
                    <a:chOff x="4689940" y="2000932"/>
                    <a:chExt cx="1482097" cy="779860"/>
                  </a:xfrm>
                </p:grpSpPr>
                <p:pic>
                  <p:nvPicPr>
                    <p:cNvPr id="49" name="Picture 48">
                      <a:extLst>
                        <a:ext uri="{FF2B5EF4-FFF2-40B4-BE49-F238E27FC236}">
                          <a16:creationId xmlns:a16="http://schemas.microsoft.com/office/drawing/2014/main" id="{F20B9804-0E6D-C30B-4445-6E79CAC10116}"/>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279483" y="2000932"/>
                      <a:ext cx="892554" cy="779860"/>
                    </a:xfrm>
                    <a:prstGeom prst="rect">
                      <a:avLst/>
                    </a:prstGeom>
                  </p:spPr>
                </p:pic>
                <p:sp>
                  <p:nvSpPr>
                    <p:cNvPr id="50" name="TextBox 49">
                      <a:extLst>
                        <a:ext uri="{FF2B5EF4-FFF2-40B4-BE49-F238E27FC236}">
                          <a16:creationId xmlns:a16="http://schemas.microsoft.com/office/drawing/2014/main" id="{E274D65A-DAD7-385A-A62C-75EE7E351413}"/>
                        </a:ext>
                      </a:extLst>
                    </p:cNvPr>
                    <p:cNvSpPr txBox="1"/>
                    <p:nvPr/>
                  </p:nvSpPr>
                  <p:spPr>
                    <a:xfrm>
                      <a:off x="4689940" y="2067696"/>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46" name="TextBox 45">
                    <a:extLst>
                      <a:ext uri="{FF2B5EF4-FFF2-40B4-BE49-F238E27FC236}">
                        <a16:creationId xmlns:a16="http://schemas.microsoft.com/office/drawing/2014/main" id="{EEE31B8D-46EC-5F0B-2B6F-4E4551CF94AD}"/>
                      </a:ext>
                    </a:extLst>
                  </p:cNvPr>
                  <p:cNvSpPr txBox="1"/>
                  <p:nvPr/>
                </p:nvSpPr>
                <p:spPr>
                  <a:xfrm>
                    <a:off x="2545367" y="3158930"/>
                    <a:ext cx="596638" cy="461665"/>
                  </a:xfrm>
                  <a:prstGeom prst="rect">
                    <a:avLst/>
                  </a:prstGeom>
                  <a:noFill/>
                </p:spPr>
                <p:txBody>
                  <a:bodyPr wrap="none" rtlCol="0">
                    <a:spAutoFit/>
                  </a:bodyPr>
                  <a:lstStyle/>
                  <a:p>
                    <a:r>
                      <a:rPr lang="en-US" sz="2400" b="1" dirty="0"/>
                      <a:t>t+1</a:t>
                    </a:r>
                  </a:p>
                </p:txBody>
              </p:sp>
              <p:sp>
                <p:nvSpPr>
                  <p:cNvPr id="48" name="TextBox 47">
                    <a:extLst>
                      <a:ext uri="{FF2B5EF4-FFF2-40B4-BE49-F238E27FC236}">
                        <a16:creationId xmlns:a16="http://schemas.microsoft.com/office/drawing/2014/main" id="{96B20882-4B8C-A6D3-EC87-00D3F4CD4EAA}"/>
                      </a:ext>
                    </a:extLst>
                  </p:cNvPr>
                  <p:cNvSpPr txBox="1"/>
                  <p:nvPr/>
                </p:nvSpPr>
                <p:spPr>
                  <a:xfrm>
                    <a:off x="6861810" y="3223323"/>
                    <a:ext cx="292068" cy="461665"/>
                  </a:xfrm>
                  <a:prstGeom prst="rect">
                    <a:avLst/>
                  </a:prstGeom>
                  <a:noFill/>
                </p:spPr>
                <p:txBody>
                  <a:bodyPr wrap="none" rtlCol="0">
                    <a:spAutoFit/>
                  </a:bodyPr>
                  <a:lstStyle/>
                  <a:p>
                    <a:r>
                      <a:rPr lang="en-US" sz="2400" b="1" dirty="0"/>
                      <a:t>t</a:t>
                    </a:r>
                  </a:p>
                </p:txBody>
              </p:sp>
            </p:grpSp>
          </p:grpSp>
          <p:sp>
            <p:nvSpPr>
              <p:cNvPr id="55" name="TextBox 54">
                <a:extLst>
                  <a:ext uri="{FF2B5EF4-FFF2-40B4-BE49-F238E27FC236}">
                    <a16:creationId xmlns:a16="http://schemas.microsoft.com/office/drawing/2014/main" id="{86D0D287-EFEC-D0AE-0164-BF2D952492F6}"/>
                  </a:ext>
                </a:extLst>
              </p:cNvPr>
              <p:cNvSpPr txBox="1"/>
              <p:nvPr/>
            </p:nvSpPr>
            <p:spPr>
              <a:xfrm>
                <a:off x="8832480" y="6298093"/>
                <a:ext cx="743577" cy="461665"/>
              </a:xfrm>
              <a:prstGeom prst="rect">
                <a:avLst/>
              </a:prstGeom>
              <a:noFill/>
            </p:spPr>
            <p:txBody>
              <a:bodyPr wrap="square" rtlCol="0">
                <a:spAutoFit/>
              </a:bodyPr>
              <a:lstStyle/>
              <a:p>
                <a:r>
                  <a:rPr lang="en-US" sz="2400" b="1" dirty="0"/>
                  <a:t>t+1</a:t>
                </a:r>
              </a:p>
            </p:txBody>
          </p:sp>
        </p:grpSp>
        <p:pic>
          <p:nvPicPr>
            <p:cNvPr id="56" name="Picture 55">
              <a:extLst>
                <a:ext uri="{FF2B5EF4-FFF2-40B4-BE49-F238E27FC236}">
                  <a16:creationId xmlns:a16="http://schemas.microsoft.com/office/drawing/2014/main" id="{F94BBBD7-C2DD-47FF-9E96-61041330C67C}"/>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273421" y="5718119"/>
              <a:ext cx="892554" cy="779860"/>
            </a:xfrm>
            <a:prstGeom prst="rect">
              <a:avLst/>
            </a:prstGeom>
          </p:spPr>
        </p:pic>
        <p:sp>
          <p:nvSpPr>
            <p:cNvPr id="57" name="TextBox 56">
              <a:extLst>
                <a:ext uri="{FF2B5EF4-FFF2-40B4-BE49-F238E27FC236}">
                  <a16:creationId xmlns:a16="http://schemas.microsoft.com/office/drawing/2014/main" id="{E7D9B1BD-713B-A778-5807-F12C12E958D9}"/>
                </a:ext>
              </a:extLst>
            </p:cNvPr>
            <p:cNvSpPr txBox="1"/>
            <p:nvPr/>
          </p:nvSpPr>
          <p:spPr>
            <a:xfrm>
              <a:off x="4683878" y="5784883"/>
              <a:ext cx="794479" cy="646331"/>
            </a:xfrm>
            <a:prstGeom prst="rect">
              <a:avLst/>
            </a:prstGeom>
            <a:noFill/>
          </p:spPr>
          <p:txBody>
            <a:bodyPr wrap="square" rtlCol="0">
              <a:spAutoFit/>
            </a:bodyPr>
            <a:lstStyle/>
            <a:p>
              <a:pPr algn="r"/>
              <a:r>
                <a:rPr lang="en-US" b="1" dirty="0">
                  <a:solidFill>
                    <a:srgbClr val="03A4AC"/>
                  </a:solidFill>
                </a:rPr>
                <a:t>Water temp</a:t>
              </a:r>
            </a:p>
          </p:txBody>
        </p:sp>
      </p:grpSp>
      <p:sp>
        <p:nvSpPr>
          <p:cNvPr id="61" name="Rectangle 60">
            <a:extLst>
              <a:ext uri="{FF2B5EF4-FFF2-40B4-BE49-F238E27FC236}">
                <a16:creationId xmlns:a16="http://schemas.microsoft.com/office/drawing/2014/main" id="{B7C984C8-68AD-F0F2-CD91-5F34C1378B53}"/>
              </a:ext>
            </a:extLst>
          </p:cNvPr>
          <p:cNvSpPr/>
          <p:nvPr/>
        </p:nvSpPr>
        <p:spPr>
          <a:xfrm>
            <a:off x="1151950" y="2300724"/>
            <a:ext cx="6840099" cy="3289259"/>
          </a:xfrm>
          <a:prstGeom prst="rect">
            <a:avLst/>
          </a:prstGeom>
          <a:solidFill>
            <a:schemeClr val="bg1">
              <a:alpha val="80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BA01B6D-30E6-274F-3416-5D943411F20A}"/>
              </a:ext>
            </a:extLst>
          </p:cNvPr>
          <p:cNvSpPr txBox="1"/>
          <p:nvPr/>
        </p:nvSpPr>
        <p:spPr>
          <a:xfrm>
            <a:off x="3275132" y="6524128"/>
            <a:ext cx="3383940" cy="369332"/>
          </a:xfrm>
          <a:prstGeom prst="rect">
            <a:avLst/>
          </a:prstGeom>
          <a:noFill/>
        </p:spPr>
        <p:txBody>
          <a:bodyPr wrap="none" rtlCol="0">
            <a:spAutoFit/>
          </a:bodyPr>
          <a:lstStyle/>
          <a:p>
            <a:r>
              <a:rPr lang="en-US" b="1" dirty="0"/>
              <a:t>Multiple linear regression model</a:t>
            </a:r>
          </a:p>
        </p:txBody>
      </p:sp>
    </p:spTree>
    <p:extLst>
      <p:ext uri="{BB962C8B-B14F-4D97-AF65-F5344CB8AC3E}">
        <p14:creationId xmlns:p14="http://schemas.microsoft.com/office/powerpoint/2010/main" val="2254409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9EC0-FB03-4972-8BE2-4DEF10BB264D}"/>
              </a:ext>
            </a:extLst>
          </p:cNvPr>
          <p:cNvSpPr>
            <a:spLocks noGrp="1"/>
          </p:cNvSpPr>
          <p:nvPr>
            <p:ph type="title"/>
          </p:nvPr>
        </p:nvSpPr>
        <p:spPr>
          <a:xfrm>
            <a:off x="62537" y="485059"/>
            <a:ext cx="9071937" cy="990600"/>
          </a:xfrm>
        </p:spPr>
        <p:txBody>
          <a:bodyPr>
            <a:normAutofit/>
          </a:bodyPr>
          <a:lstStyle/>
          <a:p>
            <a:r>
              <a:rPr lang="en-IE" sz="3700" dirty="0">
                <a:solidFill>
                  <a:schemeClr val="accent1">
                    <a:lumMod val="75000"/>
                  </a:schemeClr>
                </a:solidFill>
              </a:rPr>
              <a:t>National Ecological Observatory Network (NEON)</a:t>
            </a:r>
          </a:p>
        </p:txBody>
      </p:sp>
      <p:sp>
        <p:nvSpPr>
          <p:cNvPr id="3" name="Content Placeholder 2">
            <a:extLst>
              <a:ext uri="{FF2B5EF4-FFF2-40B4-BE49-F238E27FC236}">
                <a16:creationId xmlns:a16="http://schemas.microsoft.com/office/drawing/2014/main" id="{0C58F3A1-BF2F-41E5-B01B-4CC51294B989}"/>
              </a:ext>
            </a:extLst>
          </p:cNvPr>
          <p:cNvSpPr>
            <a:spLocks noGrp="1"/>
          </p:cNvSpPr>
          <p:nvPr>
            <p:ph idx="1"/>
          </p:nvPr>
        </p:nvSpPr>
        <p:spPr>
          <a:xfrm>
            <a:off x="483706" y="1643064"/>
            <a:ext cx="8229600" cy="3214686"/>
          </a:xfrm>
        </p:spPr>
        <p:txBody>
          <a:bodyPr>
            <a:normAutofit/>
          </a:bodyPr>
          <a:lstStyle/>
          <a:p>
            <a:r>
              <a:rPr lang="en-US" dirty="0"/>
              <a:t>We will be forecasting water temperature at NEON sites</a:t>
            </a:r>
          </a:p>
          <a:p>
            <a:r>
              <a:rPr lang="en-US" dirty="0"/>
              <a:t>NEON is a continental-scale observatory designed to collect long-term open-access ecological data to better understand how U.S. terrestrial and aquatic ecosystems are changing</a:t>
            </a:r>
          </a:p>
        </p:txBody>
      </p:sp>
      <p:pic>
        <p:nvPicPr>
          <p:cNvPr id="4" name="Content Placeholder 4" descr="Logo&#10;&#10;Description automatically generated">
            <a:extLst>
              <a:ext uri="{FF2B5EF4-FFF2-40B4-BE49-F238E27FC236}">
                <a16:creationId xmlns:a16="http://schemas.microsoft.com/office/drawing/2014/main" id="{CADD0728-9AD1-4EAF-8226-D5722CFD6A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038725"/>
            <a:ext cx="2691849" cy="990600"/>
          </a:xfrm>
          <a:prstGeom prst="rect">
            <a:avLst/>
          </a:prstGeom>
        </p:spPr>
      </p:pic>
      <p:pic>
        <p:nvPicPr>
          <p:cNvPr id="7" name="Picture 2" descr="NEON.D03.BARC.DP1.20002">
            <a:extLst>
              <a:ext uri="{FF2B5EF4-FFF2-40B4-BE49-F238E27FC236}">
                <a16:creationId xmlns:a16="http://schemas.microsoft.com/office/drawing/2014/main" id="{CEAF9779-083C-480B-AF49-748793A2159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41989" y="3748086"/>
            <a:ext cx="5576922" cy="2886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ABB6C2-0B4A-40E1-9256-4B8C84336BCE}"/>
              </a:ext>
            </a:extLst>
          </p:cNvPr>
          <p:cNvSpPr txBox="1"/>
          <p:nvPr/>
        </p:nvSpPr>
        <p:spPr>
          <a:xfrm>
            <a:off x="4823878" y="6611779"/>
            <a:ext cx="3813266" cy="246221"/>
          </a:xfrm>
          <a:prstGeom prst="rect">
            <a:avLst/>
          </a:prstGeom>
          <a:noFill/>
        </p:spPr>
        <p:txBody>
          <a:bodyPr wrap="square" rtlCol="0">
            <a:spAutoFit/>
          </a:bodyPr>
          <a:lstStyle/>
          <a:p>
            <a:pPr algn="r"/>
            <a:r>
              <a:rPr lang="en-US" sz="1000" dirty="0"/>
              <a:t>Image: </a:t>
            </a:r>
            <a:r>
              <a:rPr lang="en-US" sz="1000" dirty="0" err="1"/>
              <a:t>Phenocam</a:t>
            </a:r>
            <a:endParaRPr lang="en-US" sz="1000" dirty="0"/>
          </a:p>
        </p:txBody>
      </p:sp>
    </p:spTree>
    <p:extLst>
      <p:ext uri="{BB962C8B-B14F-4D97-AF65-F5344CB8AC3E}">
        <p14:creationId xmlns:p14="http://schemas.microsoft.com/office/powerpoint/2010/main" val="242241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543050"/>
            <a:ext cx="4572000" cy="5133975"/>
          </a:xfrm>
        </p:spPr>
        <p:txBody>
          <a:bodyPr>
            <a:noAutofit/>
          </a:bodyPr>
          <a:lstStyle/>
          <a:p>
            <a:pPr fontAlgn="base"/>
            <a:r>
              <a:rPr lang="en-US" sz="2000" dirty="0"/>
              <a:t>Define ecological forecast uncertainty</a:t>
            </a:r>
          </a:p>
          <a:p>
            <a:pPr fontAlgn="base"/>
            <a:r>
              <a:rPr lang="en-US" sz="2000" dirty="0"/>
              <a:t>Explore the contributions of different sources of uncertainty to total forecast uncertainty</a:t>
            </a:r>
            <a:endParaRPr lang="en-US" sz="1800" dirty="0"/>
          </a:p>
          <a:p>
            <a:pPr fontAlgn="base"/>
            <a:r>
              <a:rPr lang="en-US" sz="2000" dirty="0"/>
              <a:t>Understand how multiple sources of uncertainty are quantified</a:t>
            </a:r>
          </a:p>
          <a:p>
            <a:pPr fontAlgn="base"/>
            <a:r>
              <a:rPr lang="en-US" sz="2000" dirty="0"/>
              <a:t>Identify ways in which uncertainty can be reduced within an ecological forecast</a:t>
            </a:r>
          </a:p>
          <a:p>
            <a:pPr fontAlgn="base"/>
            <a:r>
              <a:rPr lang="en-US" sz="2000" dirty="0"/>
              <a:t>Describe how forecast horizon affects forecast uncertainty</a:t>
            </a:r>
          </a:p>
          <a:p>
            <a:pPr fontAlgn="base"/>
            <a:r>
              <a:rPr lang="en-US" sz="2000" dirty="0"/>
              <a:t>Explain the importance of specifying uncertainty in ecological forecasts for forecast users and decision support</a:t>
            </a:r>
          </a:p>
          <a:p>
            <a:pPr lvl="0"/>
            <a:endParaRPr lang="en-IE" sz="2000" dirty="0"/>
          </a:p>
        </p:txBody>
      </p:sp>
      <p:grpSp>
        <p:nvGrpSpPr>
          <p:cNvPr id="4" name="Group 3">
            <a:extLst>
              <a:ext uri="{FF2B5EF4-FFF2-40B4-BE49-F238E27FC236}">
                <a16:creationId xmlns:a16="http://schemas.microsoft.com/office/drawing/2014/main" id="{8D2B5C2C-6338-42BF-A860-239511055D08}"/>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A8075D9E-A033-4285-82D0-81AA77C18E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413841B6-211F-45AA-998C-294ED6690E44}"/>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876BE8E6-DBC2-4515-A722-39BCE3894F4E}"/>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A</a:t>
            </a:r>
          </a:p>
        </p:txBody>
      </p:sp>
      <p:sp>
        <p:nvSpPr>
          <p:cNvPr id="3" name="Content Placeholder 2"/>
          <p:cNvSpPr>
            <a:spLocks noGrp="1"/>
          </p:cNvSpPr>
          <p:nvPr>
            <p:ph idx="1"/>
          </p:nvPr>
        </p:nvSpPr>
        <p:spPr>
          <a:xfrm>
            <a:off x="137222" y="1681162"/>
            <a:ext cx="4317956" cy="4876800"/>
          </a:xfrm>
        </p:spPr>
        <p:txBody>
          <a:bodyPr>
            <a:normAutofit/>
          </a:bodyPr>
          <a:lstStyle/>
          <a:p>
            <a:pPr marL="0" indent="0">
              <a:buNone/>
            </a:pPr>
            <a:endParaRPr lang="en-US" dirty="0"/>
          </a:p>
          <a:p>
            <a:pPr marL="0" indent="0">
              <a:buNone/>
            </a:pPr>
            <a:r>
              <a:rPr lang="en-US" dirty="0"/>
              <a:t>With a partner (work in pairs):</a:t>
            </a:r>
          </a:p>
          <a:p>
            <a:pPr marL="0" indent="0">
              <a:buNone/>
            </a:pPr>
            <a:endParaRPr lang="en-US" dirty="0"/>
          </a:p>
          <a:p>
            <a:pPr marL="0" indent="0">
              <a:buNone/>
            </a:pPr>
            <a:r>
              <a:rPr lang="en-US" b="1" u="sng" dirty="0">
                <a:solidFill>
                  <a:srgbClr val="53A264"/>
                </a:solidFill>
              </a:rPr>
              <a:t>Objective 1:</a:t>
            </a:r>
            <a:r>
              <a:rPr lang="en-US" dirty="0"/>
              <a:t> Select a lake site</a:t>
            </a:r>
          </a:p>
          <a:p>
            <a:pPr marL="0" indent="0">
              <a:buNone/>
            </a:pPr>
            <a:r>
              <a:rPr lang="en-US" b="1" u="sng" dirty="0">
                <a:solidFill>
                  <a:srgbClr val="53A264"/>
                </a:solidFill>
              </a:rPr>
              <a:t>Objective 2:</a:t>
            </a:r>
            <a:r>
              <a:rPr lang="en-US" dirty="0"/>
              <a:t> Explore water and air temperature data</a:t>
            </a:r>
          </a:p>
          <a:p>
            <a:pPr marL="0" indent="0">
              <a:buNone/>
            </a:pPr>
            <a:r>
              <a:rPr lang="en-US" b="1" u="sng" dirty="0">
                <a:solidFill>
                  <a:srgbClr val="53A264"/>
                </a:solidFill>
              </a:rPr>
              <a:t>Objective 3:</a:t>
            </a:r>
            <a:r>
              <a:rPr lang="en-US" dirty="0"/>
              <a:t> Build water temperature forecast models</a:t>
            </a:r>
          </a:p>
          <a:p>
            <a:pPr marL="0" indent="0">
              <a:buNone/>
            </a:pPr>
            <a:r>
              <a:rPr lang="en-US" b="1" u="sng" dirty="0">
                <a:solidFill>
                  <a:srgbClr val="53A264"/>
                </a:solidFill>
              </a:rPr>
              <a:t>Objective 4:</a:t>
            </a:r>
            <a:r>
              <a:rPr lang="en-US" dirty="0"/>
              <a:t> Generate deterministic forecasts</a:t>
            </a:r>
          </a:p>
          <a:p>
            <a:pPr marL="0" indent="0">
              <a:buNone/>
            </a:pPr>
            <a:endParaRPr lang="en-US" dirty="0"/>
          </a:p>
        </p:txBody>
      </p:sp>
      <p:pic>
        <p:nvPicPr>
          <p:cNvPr id="4" name="Content Placeholder 4" descr="Logo&#10;&#10;Description automatically generated">
            <a:extLst>
              <a:ext uri="{FF2B5EF4-FFF2-40B4-BE49-F238E27FC236}">
                <a16:creationId xmlns:a16="http://schemas.microsoft.com/office/drawing/2014/main" id="{955F63CB-D143-44EA-8A22-EBC10E3D7EDD}"/>
              </a:ext>
            </a:extLst>
          </p:cNvPr>
          <p:cNvPicPr>
            <a:picLocks noChangeAspect="1"/>
          </p:cNvPicPr>
          <p:nvPr/>
        </p:nvPicPr>
        <p:blipFill>
          <a:blip r:embed="rId3"/>
          <a:stretch>
            <a:fillRect/>
          </a:stretch>
        </p:blipFill>
        <p:spPr>
          <a:xfrm>
            <a:off x="5463282" y="546521"/>
            <a:ext cx="3083265" cy="1134641"/>
          </a:xfrm>
          <a:prstGeom prst="rect">
            <a:avLst/>
          </a:prstGeom>
        </p:spPr>
      </p:pic>
      <p:pic>
        <p:nvPicPr>
          <p:cNvPr id="6" name="Picture 5">
            <a:extLst>
              <a:ext uri="{FF2B5EF4-FFF2-40B4-BE49-F238E27FC236}">
                <a16:creationId xmlns:a16="http://schemas.microsoft.com/office/drawing/2014/main" id="{A9CCBC3B-ACAE-B886-BE8C-3DFD55DB2681}"/>
              </a:ext>
            </a:extLst>
          </p:cNvPr>
          <p:cNvPicPr>
            <a:picLocks noChangeAspect="1"/>
          </p:cNvPicPr>
          <p:nvPr/>
        </p:nvPicPr>
        <p:blipFill>
          <a:blip r:embed="rId4"/>
          <a:stretch>
            <a:fillRect/>
          </a:stretch>
        </p:blipFill>
        <p:spPr>
          <a:xfrm>
            <a:off x="4210973" y="2988741"/>
            <a:ext cx="4630424" cy="2126348"/>
          </a:xfrm>
          <a:prstGeom prst="rect">
            <a:avLst/>
          </a:prstGeom>
          <a:ln>
            <a:solidFill>
              <a:schemeClr val="tx1"/>
            </a:solidFill>
          </a:ln>
        </p:spPr>
      </p:pic>
    </p:spTree>
    <p:extLst>
      <p:ext uri="{BB962C8B-B14F-4D97-AF65-F5344CB8AC3E}">
        <p14:creationId xmlns:p14="http://schemas.microsoft.com/office/powerpoint/2010/main" val="3630409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B</a:t>
            </a:r>
          </a:p>
        </p:txBody>
      </p:sp>
      <p:sp>
        <p:nvSpPr>
          <p:cNvPr id="3" name="Content Placeholder 2"/>
          <p:cNvSpPr>
            <a:spLocks noGrp="1"/>
          </p:cNvSpPr>
          <p:nvPr>
            <p:ph idx="1"/>
          </p:nvPr>
        </p:nvSpPr>
        <p:spPr>
          <a:xfrm>
            <a:off x="381000" y="1600200"/>
            <a:ext cx="4857750" cy="4876800"/>
          </a:xfrm>
        </p:spPr>
        <p:txBody>
          <a:bodyPr>
            <a:normAutofit lnSpcReduction="10000"/>
          </a:bodyPr>
          <a:lstStyle/>
          <a:p>
            <a:pPr marL="0" indent="0">
              <a:buNone/>
            </a:pPr>
            <a:endParaRPr lang="en-US" dirty="0"/>
          </a:p>
          <a:p>
            <a:pPr marL="0" indent="0">
              <a:buNone/>
            </a:pPr>
            <a:r>
              <a:rPr lang="en-US" dirty="0"/>
              <a:t>With a partner (work in pairs):</a:t>
            </a:r>
          </a:p>
          <a:p>
            <a:pPr marL="0" indent="0">
              <a:buNone/>
            </a:pPr>
            <a:endParaRPr lang="en-US" dirty="0"/>
          </a:p>
          <a:p>
            <a:pPr marL="0" indent="0">
              <a:buNone/>
            </a:pPr>
            <a:r>
              <a:rPr lang="en-US" dirty="0"/>
              <a:t>Explore forecast uncertainty and compare how different sources of uncertainty affect the different models.</a:t>
            </a:r>
          </a:p>
          <a:p>
            <a:r>
              <a:rPr lang="en-US" b="1" u="sng" dirty="0">
                <a:solidFill>
                  <a:srgbClr val="53A264"/>
                </a:solidFill>
              </a:rPr>
              <a:t>Objective 5:</a:t>
            </a:r>
            <a:r>
              <a:rPr lang="en-US" dirty="0"/>
              <a:t> Process uncertainty</a:t>
            </a:r>
          </a:p>
          <a:p>
            <a:r>
              <a:rPr lang="en-US" b="1" u="sng" dirty="0">
                <a:solidFill>
                  <a:srgbClr val="53A264"/>
                </a:solidFill>
              </a:rPr>
              <a:t>Objective 6:</a:t>
            </a:r>
            <a:r>
              <a:rPr lang="en-US" dirty="0"/>
              <a:t> Parameter uncertainty</a:t>
            </a:r>
          </a:p>
          <a:p>
            <a:r>
              <a:rPr lang="en-US" b="1" u="sng" dirty="0">
                <a:solidFill>
                  <a:srgbClr val="53A264"/>
                </a:solidFill>
              </a:rPr>
              <a:t>Objective 7:</a:t>
            </a:r>
            <a:r>
              <a:rPr lang="en-US" dirty="0"/>
              <a:t> Initial conditions uncertainty</a:t>
            </a:r>
          </a:p>
          <a:p>
            <a:r>
              <a:rPr lang="en-US" b="1" u="sng" dirty="0">
                <a:solidFill>
                  <a:srgbClr val="53A264"/>
                </a:solidFill>
              </a:rPr>
              <a:t>Objective 8:</a:t>
            </a:r>
            <a:r>
              <a:rPr lang="en-US" dirty="0"/>
              <a:t> Driver uncertainty</a:t>
            </a:r>
          </a:p>
          <a:p>
            <a:pPr marL="731520" lvl="1"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667A5B48-7EA4-4A77-A9DC-7093A97BB2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8750" y="2252349"/>
            <a:ext cx="3662959" cy="2994965"/>
          </a:xfrm>
          <a:prstGeom prst="rect">
            <a:avLst/>
          </a:prstGeom>
        </p:spPr>
      </p:pic>
    </p:spTree>
    <p:extLst>
      <p:ext uri="{BB962C8B-B14F-4D97-AF65-F5344CB8AC3E}">
        <p14:creationId xmlns:p14="http://schemas.microsoft.com/office/powerpoint/2010/main" val="171020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540932" cy="990600"/>
          </a:xfrm>
        </p:spPr>
        <p:txBody>
          <a:bodyPr>
            <a:normAutofit/>
          </a:bodyPr>
          <a:lstStyle/>
          <a:p>
            <a:r>
              <a:rPr lang="en-US" b="1" dirty="0">
                <a:solidFill>
                  <a:schemeClr val="accent1">
                    <a:lumMod val="75000"/>
                  </a:schemeClr>
                </a:solidFill>
              </a:rPr>
              <a:t> Ecosystems are changing worldwide…</a:t>
            </a:r>
          </a:p>
        </p:txBody>
      </p:sp>
      <p:sp>
        <p:nvSpPr>
          <p:cNvPr id="3" name="Content Placeholder 2"/>
          <p:cNvSpPr>
            <a:spLocks noGrp="1"/>
          </p:cNvSpPr>
          <p:nvPr>
            <p:ph idx="1"/>
          </p:nvPr>
        </p:nvSpPr>
        <p:spPr>
          <a:xfrm>
            <a:off x="457200" y="1249472"/>
            <a:ext cx="8229600" cy="4876800"/>
          </a:xfrm>
        </p:spPr>
        <p:txBody>
          <a:bodyPr/>
          <a:lstStyle/>
          <a:p>
            <a:pPr>
              <a:spcAft>
                <a:spcPts val="1200"/>
              </a:spcAft>
              <a:buFont typeface="Wingdings" panose="05000000000000000000" pitchFamily="2" charset="2"/>
              <a:buChar char="§"/>
            </a:pPr>
            <a:r>
              <a:rPr lang="en-US" dirty="0"/>
              <a:t>In response to changes in climate and land use, ecological functioning in many aquatic and terrestrial systems is changing</a:t>
            </a:r>
          </a:p>
          <a:p>
            <a:pPr>
              <a:spcAft>
                <a:spcPts val="1200"/>
              </a:spcAft>
              <a:buFont typeface="Wingdings" panose="05000000000000000000" pitchFamily="2" charset="2"/>
              <a:buChar char="§"/>
            </a:pPr>
            <a:r>
              <a:rPr lang="en-US" dirty="0"/>
              <a:t>Lakes and reservoirs provide many ecological services; thus, understanding how these ecosystems will change in the short-term will help us better manage these vital resources</a:t>
            </a:r>
          </a:p>
          <a:p>
            <a:pPr>
              <a:spcAft>
                <a:spcPts val="1200"/>
              </a:spcAft>
              <a:buFont typeface="Wingdings" panose="05000000000000000000" pitchFamily="2" charset="2"/>
              <a:buChar char="§"/>
            </a:pPr>
            <a:r>
              <a:rPr lang="en-US" dirty="0"/>
              <a:t>Ecological forecasting is a potentially powerful tool to help lake and reservoir managers preemptively prevent or mitigate water quality concerns </a:t>
            </a:r>
          </a:p>
        </p:txBody>
      </p:sp>
      <p:sp>
        <p:nvSpPr>
          <p:cNvPr id="4" name="TextBox 3">
            <a:extLst>
              <a:ext uri="{FF2B5EF4-FFF2-40B4-BE49-F238E27FC236}">
                <a16:creationId xmlns:a16="http://schemas.microsoft.com/office/drawing/2014/main" id="{C77E4253-47F8-4877-955C-D0FF058E222D}"/>
              </a:ext>
            </a:extLst>
          </p:cNvPr>
          <p:cNvSpPr txBox="1"/>
          <p:nvPr/>
        </p:nvSpPr>
        <p:spPr>
          <a:xfrm>
            <a:off x="4873534" y="6529666"/>
            <a:ext cx="3813266" cy="246221"/>
          </a:xfrm>
          <a:prstGeom prst="rect">
            <a:avLst/>
          </a:prstGeom>
          <a:noFill/>
        </p:spPr>
        <p:txBody>
          <a:bodyPr wrap="square" rtlCol="0">
            <a:spAutoFit/>
          </a:bodyPr>
          <a:lstStyle/>
          <a:p>
            <a:pPr algn="r"/>
            <a:r>
              <a:rPr lang="en-US" sz="1000" dirty="0"/>
              <a:t>Image: Wikimedia commons</a:t>
            </a:r>
          </a:p>
        </p:txBody>
      </p:sp>
      <p:pic>
        <p:nvPicPr>
          <p:cNvPr id="1026" name="Picture 2">
            <a:extLst>
              <a:ext uri="{FF2B5EF4-FFF2-40B4-BE49-F238E27FC236}">
                <a16:creationId xmlns:a16="http://schemas.microsoft.com/office/drawing/2014/main" id="{17F27C74-5B04-4CE6-AB37-F14A49B8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805" y="4833428"/>
            <a:ext cx="2523995" cy="167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6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C</a:t>
            </a:r>
          </a:p>
        </p:txBody>
      </p:sp>
      <p:sp>
        <p:nvSpPr>
          <p:cNvPr id="3" name="Content Placeholder 2"/>
          <p:cNvSpPr>
            <a:spLocks noGrp="1"/>
          </p:cNvSpPr>
          <p:nvPr>
            <p:ph idx="1"/>
          </p:nvPr>
        </p:nvSpPr>
        <p:spPr>
          <a:xfrm>
            <a:off x="228600" y="1362075"/>
            <a:ext cx="4128247" cy="5172075"/>
          </a:xfrm>
        </p:spPr>
        <p:txBody>
          <a:bodyPr>
            <a:normAutofit/>
          </a:bodyPr>
          <a:lstStyle/>
          <a:p>
            <a:pPr marL="0" indent="0">
              <a:buNone/>
            </a:pPr>
            <a:r>
              <a:rPr lang="en-US" dirty="0"/>
              <a:t>With a partner (work in pairs):</a:t>
            </a:r>
          </a:p>
          <a:p>
            <a:pPr marL="0" indent="0">
              <a:buNone/>
            </a:pPr>
            <a:endParaRPr lang="en-US" dirty="0"/>
          </a:p>
          <a:p>
            <a:pPr marL="0" indent="0">
              <a:buNone/>
            </a:pPr>
            <a:r>
              <a:rPr lang="en-US" b="1" u="sng" dirty="0">
                <a:solidFill>
                  <a:srgbClr val="53A264"/>
                </a:solidFill>
              </a:rPr>
              <a:t>Objective 9:</a:t>
            </a:r>
            <a:r>
              <a:rPr lang="en-US" b="1" dirty="0">
                <a:solidFill>
                  <a:srgbClr val="53A264"/>
                </a:solidFill>
              </a:rPr>
              <a:t> </a:t>
            </a:r>
            <a:r>
              <a:rPr lang="en-US" dirty="0"/>
              <a:t>Generate forecasts with total forecast uncertainty and quantify the different contributions of each source of uncertainty to forecasts</a:t>
            </a:r>
          </a:p>
          <a:p>
            <a:pPr marL="0" indent="0">
              <a:buNone/>
            </a:pPr>
            <a:r>
              <a:rPr lang="en-US" b="1" u="sng" dirty="0">
                <a:solidFill>
                  <a:srgbClr val="53A264"/>
                </a:solidFill>
              </a:rPr>
              <a:t>Objective 10:</a:t>
            </a:r>
            <a:r>
              <a:rPr lang="en-US" b="1" dirty="0">
                <a:solidFill>
                  <a:srgbClr val="53A264"/>
                </a:solidFill>
              </a:rPr>
              <a:t> </a:t>
            </a:r>
            <a:r>
              <a:rPr lang="en-US" dirty="0"/>
              <a:t>Decide from which depth to release water from a reservoir using forecasts which include uncertainty</a:t>
            </a:r>
          </a:p>
          <a:p>
            <a:pPr marL="0" indent="0">
              <a:buNone/>
            </a:pPr>
            <a:endParaRPr lang="en-US" dirty="0"/>
          </a:p>
        </p:txBody>
      </p:sp>
      <p:pic>
        <p:nvPicPr>
          <p:cNvPr id="9" name="Picture 8" descr="A picture containing outdoor, water, nature, surrounded&#10;&#10;Description automatically generated">
            <a:extLst>
              <a:ext uri="{FF2B5EF4-FFF2-40B4-BE49-F238E27FC236}">
                <a16:creationId xmlns:a16="http://schemas.microsoft.com/office/drawing/2014/main" id="{EAEDF43B-4AF4-47DA-BDE4-05E0F71C7C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5813" y="4041524"/>
            <a:ext cx="3738939" cy="2492626"/>
          </a:xfrm>
          <a:prstGeom prst="rect">
            <a:avLst/>
          </a:prstGeom>
        </p:spPr>
      </p:pic>
      <p:sp>
        <p:nvSpPr>
          <p:cNvPr id="10" name="TextBox 9">
            <a:extLst>
              <a:ext uri="{FF2B5EF4-FFF2-40B4-BE49-F238E27FC236}">
                <a16:creationId xmlns:a16="http://schemas.microsoft.com/office/drawing/2014/main" id="{07629DF7-CFD1-41EC-9DC1-1F433D2DD1F7}"/>
              </a:ext>
            </a:extLst>
          </p:cNvPr>
          <p:cNvSpPr txBox="1"/>
          <p:nvPr/>
        </p:nvSpPr>
        <p:spPr>
          <a:xfrm>
            <a:off x="5755341" y="6534150"/>
            <a:ext cx="1519518" cy="338554"/>
          </a:xfrm>
          <a:prstGeom prst="rect">
            <a:avLst/>
          </a:prstGeom>
          <a:noFill/>
        </p:spPr>
        <p:txBody>
          <a:bodyPr wrap="square" rtlCol="0">
            <a:spAutoFit/>
          </a:bodyPr>
          <a:lstStyle/>
          <a:p>
            <a:r>
              <a:rPr lang="en-US" sz="1600" dirty="0">
                <a:solidFill>
                  <a:srgbClr val="0070C0"/>
                </a:solidFill>
                <a:hlinkClick r:id="rId4">
                  <a:extLst>
                    <a:ext uri="{A12FA001-AC4F-418D-AE19-62706E023703}">
                      <ahyp:hlinkClr xmlns:ahyp="http://schemas.microsoft.com/office/drawing/2018/hyperlinkcolor" val="tx"/>
                    </a:ext>
                  </a:extLst>
                </a:hlinkClick>
              </a:rPr>
              <a:t>Source</a:t>
            </a:r>
            <a:endParaRPr lang="en-US" dirty="0">
              <a:solidFill>
                <a:srgbClr val="0070C0"/>
              </a:solidFill>
            </a:endParaRPr>
          </a:p>
        </p:txBody>
      </p:sp>
      <p:grpSp>
        <p:nvGrpSpPr>
          <p:cNvPr id="12" name="Group 11">
            <a:extLst>
              <a:ext uri="{FF2B5EF4-FFF2-40B4-BE49-F238E27FC236}">
                <a16:creationId xmlns:a16="http://schemas.microsoft.com/office/drawing/2014/main" id="{0D74BB7A-CC4E-4295-B607-45983E6CC5B9}"/>
              </a:ext>
            </a:extLst>
          </p:cNvPr>
          <p:cNvGrpSpPr/>
          <p:nvPr/>
        </p:nvGrpSpPr>
        <p:grpSpPr>
          <a:xfrm>
            <a:off x="4356847" y="1305367"/>
            <a:ext cx="4731664" cy="2397603"/>
            <a:chOff x="4356847" y="1305367"/>
            <a:chExt cx="4731664" cy="2397603"/>
          </a:xfrm>
        </p:grpSpPr>
        <p:grpSp>
          <p:nvGrpSpPr>
            <p:cNvPr id="7" name="Group 6">
              <a:extLst>
                <a:ext uri="{FF2B5EF4-FFF2-40B4-BE49-F238E27FC236}">
                  <a16:creationId xmlns:a16="http://schemas.microsoft.com/office/drawing/2014/main" id="{AAE67C1F-81C2-4335-B34E-4964EB8189D9}"/>
                </a:ext>
              </a:extLst>
            </p:cNvPr>
            <p:cNvGrpSpPr/>
            <p:nvPr/>
          </p:nvGrpSpPr>
          <p:grpSpPr>
            <a:xfrm>
              <a:off x="4461091" y="1305367"/>
              <a:ext cx="4627420" cy="2238153"/>
              <a:chOff x="4505427" y="1305367"/>
              <a:chExt cx="4627420" cy="2238153"/>
            </a:xfrm>
          </p:grpSpPr>
          <p:pic>
            <p:nvPicPr>
              <p:cNvPr id="5" name="Picture 4" descr="Chart, bar chart&#10;&#10;Description automatically generated">
                <a:extLst>
                  <a:ext uri="{FF2B5EF4-FFF2-40B4-BE49-F238E27FC236}">
                    <a16:creationId xmlns:a16="http://schemas.microsoft.com/office/drawing/2014/main" id="{9678FA10-F17B-4BCF-BFD2-287DD09A02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1318"/>
              <a:stretch/>
            </p:blipFill>
            <p:spPr>
              <a:xfrm>
                <a:off x="4505427" y="1305367"/>
                <a:ext cx="3649745" cy="2238153"/>
              </a:xfrm>
              <a:prstGeom prst="rect">
                <a:avLst/>
              </a:prstGeom>
            </p:spPr>
          </p:pic>
          <p:pic>
            <p:nvPicPr>
              <p:cNvPr id="6" name="Picture 5" descr="Chart, bar chart&#10;&#10;Description automatically generated">
                <a:extLst>
                  <a:ext uri="{FF2B5EF4-FFF2-40B4-BE49-F238E27FC236}">
                    <a16:creationId xmlns:a16="http://schemas.microsoft.com/office/drawing/2014/main" id="{6DF1FC5B-C5D4-4F8A-8822-B92408889A2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30609" y="1802929"/>
                <a:ext cx="1002238" cy="1206907"/>
              </a:xfrm>
              <a:prstGeom prst="rect">
                <a:avLst/>
              </a:prstGeom>
            </p:spPr>
          </p:pic>
        </p:grpSp>
        <p:sp>
          <p:nvSpPr>
            <p:cNvPr id="11" name="Rectangle 10">
              <a:extLst>
                <a:ext uri="{FF2B5EF4-FFF2-40B4-BE49-F238E27FC236}">
                  <a16:creationId xmlns:a16="http://schemas.microsoft.com/office/drawing/2014/main" id="{0A66D3BE-492F-4E97-B839-EC0E0A6D9416}"/>
                </a:ext>
              </a:extLst>
            </p:cNvPr>
            <p:cNvSpPr/>
            <p:nvPr/>
          </p:nvSpPr>
          <p:spPr>
            <a:xfrm>
              <a:off x="4356847" y="1305367"/>
              <a:ext cx="4731664" cy="239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62924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https://macrosystemseddie.shinyapps.io/module6/</a:t>
            </a:r>
            <a:endParaRPr lang="en-IE" sz="1600" dirty="0">
              <a:solidFill>
                <a:srgbClr val="0070C0"/>
              </a:solidFill>
            </a:endParaRPr>
          </a:p>
          <a:p>
            <a:r>
              <a:rPr lang="en-IE" dirty="0"/>
              <a:t>This is an interactive webpage </a:t>
            </a:r>
            <a:r>
              <a:rPr lang="en-US" dirty="0"/>
              <a:t>built using R</a:t>
            </a:r>
          </a:p>
          <a:p>
            <a:r>
              <a:rPr lang="en-US" dirty="0"/>
              <a:t>It has interactive plots and options embedded which allow you to build your own personal model, visualize and explore the data,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60B8526-0299-4BB1-1FCD-F4A97B584EC1}"/>
              </a:ext>
            </a:extLst>
          </p:cNvPr>
          <p:cNvPicPr>
            <a:picLocks noChangeAspect="1"/>
          </p:cNvPicPr>
          <p:nvPr/>
        </p:nvPicPr>
        <p:blipFill>
          <a:blip r:embed="rId5"/>
          <a:stretch>
            <a:fillRect/>
          </a:stretch>
        </p:blipFill>
        <p:spPr>
          <a:xfrm>
            <a:off x="5161963" y="3108682"/>
            <a:ext cx="3736298" cy="2104107"/>
          </a:xfrm>
          <a:prstGeom prst="rect">
            <a:avLst/>
          </a:prstGeom>
          <a:ln>
            <a:solidFill>
              <a:schemeClr val="tx1"/>
            </a:solidFill>
          </a:ln>
        </p:spPr>
      </p:pic>
    </p:spTree>
    <p:extLst>
      <p:ext uri="{BB962C8B-B14F-4D97-AF65-F5344CB8AC3E}">
        <p14:creationId xmlns:p14="http://schemas.microsoft.com/office/powerpoint/2010/main" val="1867492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 name="Straight Arrow Connector 6">
            <a:extLst>
              <a:ext uri="{FF2B5EF4-FFF2-40B4-BE49-F238E27FC236}">
                <a16:creationId xmlns:a16="http://schemas.microsoft.com/office/drawing/2014/main" id="{A1892039-AD92-284B-8331-C6923B679A52}"/>
              </a:ext>
            </a:extLst>
          </p:cNvPr>
          <p:cNvCxnSpPr>
            <a:cxnSpLocks/>
          </p:cNvCxnSpPr>
          <p:nvPr/>
        </p:nvCxnSpPr>
        <p:spPr>
          <a:xfrm flipH="1">
            <a:off x="4600497" y="5666033"/>
            <a:ext cx="33814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20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D2FF6-D190-375F-D9DD-F28E4D68C541}"/>
              </a:ext>
            </a:extLst>
          </p:cNvPr>
          <p:cNvPicPr>
            <a:picLocks noChangeAspect="1"/>
          </p:cNvPicPr>
          <p:nvPr/>
        </p:nvPicPr>
        <p:blipFill rotWithShape="1">
          <a:blip r:embed="rId3"/>
          <a:srcRect r="44376"/>
          <a:stretch/>
        </p:blipFill>
        <p:spPr>
          <a:xfrm>
            <a:off x="4507232" y="1538498"/>
            <a:ext cx="4323320" cy="2339372"/>
          </a:xfrm>
          <a:prstGeom prst="rect">
            <a:avLst/>
          </a:prstGeom>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AACA42-2A0A-B091-B53E-7E09B5552F6C}"/>
              </a:ext>
            </a:extLst>
          </p:cNvPr>
          <p:cNvPicPr>
            <a:picLocks noChangeAspect="1"/>
          </p:cNvPicPr>
          <p:nvPr/>
        </p:nvPicPr>
        <p:blipFill>
          <a:blip r:embed="rId4"/>
          <a:stretch>
            <a:fillRect/>
          </a:stretch>
        </p:blipFill>
        <p:spPr>
          <a:xfrm>
            <a:off x="5090171" y="3892368"/>
            <a:ext cx="3230639" cy="2210727"/>
          </a:xfrm>
          <a:prstGeom prst="rect">
            <a:avLst/>
          </a:prstGeom>
          <a:ln w="38100">
            <a:solidFill>
              <a:srgbClr val="FF0000"/>
            </a:solidFill>
          </a:ln>
        </p:spPr>
      </p:pic>
    </p:spTree>
    <p:extLst>
      <p:ext uri="{BB962C8B-B14F-4D97-AF65-F5344CB8AC3E}">
        <p14:creationId xmlns:p14="http://schemas.microsoft.com/office/powerpoint/2010/main" val="172792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Tree>
    <p:extLst>
      <p:ext uri="{BB962C8B-B14F-4D97-AF65-F5344CB8AC3E}">
        <p14:creationId xmlns:p14="http://schemas.microsoft.com/office/powerpoint/2010/main" val="81896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b="1"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p:txBody>
          <a:bodyPr/>
          <a:lstStyle/>
          <a:p>
            <a:r>
              <a:rPr lang="en-IE" dirty="0"/>
              <a:t>For the activity we will work in pairs.</a:t>
            </a:r>
          </a:p>
          <a:p>
            <a:r>
              <a:rPr lang="en-IE" dirty="0"/>
              <a:t>Each pair selects the same NEON site and works through Activities A, B, and C.</a:t>
            </a:r>
          </a:p>
          <a:p>
            <a:r>
              <a:rPr lang="en-IE" dirty="0"/>
              <a:t>It is possible that more than one pair will be assigned to the same lake.</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https://macrosystemseddie.shinyapps.io/module6/</a:t>
            </a:r>
            <a:endParaRPr lang="en-IE" dirty="0">
              <a:solidFill>
                <a:srgbClr val="0099CC"/>
              </a:solidFill>
            </a:endParaRPr>
          </a:p>
          <a:p>
            <a:pPr marL="0" indent="0">
              <a:buNone/>
            </a:pPr>
            <a:endParaRPr lang="en-IE" dirty="0"/>
          </a:p>
        </p:txBody>
      </p:sp>
      <p:graphicFrame>
        <p:nvGraphicFramePr>
          <p:cNvPr id="4" name="Table 4">
            <a:extLst>
              <a:ext uri="{FF2B5EF4-FFF2-40B4-BE49-F238E27FC236}">
                <a16:creationId xmlns:a16="http://schemas.microsoft.com/office/drawing/2014/main" id="{F7233DA8-C1DB-7377-3B79-A6C3649D1900}"/>
              </a:ext>
            </a:extLst>
          </p:cNvPr>
          <p:cNvGraphicFramePr>
            <a:graphicFrameLocks noGrp="1"/>
          </p:cNvGraphicFramePr>
          <p:nvPr>
            <p:extLst>
              <p:ext uri="{D42A27DB-BD31-4B8C-83A1-F6EECF244321}">
                <p14:modId xmlns:p14="http://schemas.microsoft.com/office/powerpoint/2010/main" val="1698426751"/>
              </p:ext>
            </p:extLst>
          </p:nvPr>
        </p:nvGraphicFramePr>
        <p:xfrm>
          <a:off x="1050319" y="3713313"/>
          <a:ext cx="6895172" cy="1573508"/>
        </p:xfrm>
        <a:graphic>
          <a:graphicData uri="http://schemas.openxmlformats.org/drawingml/2006/table">
            <a:tbl>
              <a:tblPr firstRow="1" bandRow="1">
                <a:tableStyleId>{5C22544A-7EE6-4342-B048-85BDC9FD1C3A}</a:tableStyleId>
              </a:tblPr>
              <a:tblGrid>
                <a:gridCol w="2412381">
                  <a:extLst>
                    <a:ext uri="{9D8B030D-6E8A-4147-A177-3AD203B41FA5}">
                      <a16:colId xmlns:a16="http://schemas.microsoft.com/office/drawing/2014/main" val="923398131"/>
                    </a:ext>
                  </a:extLst>
                </a:gridCol>
                <a:gridCol w="4482791">
                  <a:extLst>
                    <a:ext uri="{9D8B030D-6E8A-4147-A177-3AD203B41FA5}">
                      <a16:colId xmlns:a16="http://schemas.microsoft.com/office/drawing/2014/main" val="896511049"/>
                    </a:ext>
                  </a:extLst>
                </a:gridCol>
              </a:tblGrid>
              <a:tr h="393377">
                <a:tc>
                  <a:txBody>
                    <a:bodyPr/>
                    <a:lstStyle/>
                    <a:p>
                      <a:r>
                        <a:rPr lang="en-US" sz="1600" dirty="0"/>
                        <a:t>Lake name</a:t>
                      </a:r>
                    </a:p>
                  </a:txBody>
                  <a:tcPr/>
                </a:tc>
                <a:tc>
                  <a:txBody>
                    <a:bodyPr/>
                    <a:lstStyle/>
                    <a:p>
                      <a:r>
                        <a:rPr lang="en-US" sz="1600" dirty="0"/>
                        <a:t>Students</a:t>
                      </a:r>
                    </a:p>
                  </a:txBody>
                  <a:tcPr/>
                </a:tc>
                <a:extLst>
                  <a:ext uri="{0D108BD9-81ED-4DB2-BD59-A6C34878D82A}">
                    <a16:rowId xmlns:a16="http://schemas.microsoft.com/office/drawing/2014/main" val="3163440993"/>
                  </a:ext>
                </a:extLst>
              </a:tr>
              <a:tr h="393377">
                <a:tc>
                  <a:txBody>
                    <a:bodyPr/>
                    <a:lstStyle/>
                    <a:p>
                      <a:r>
                        <a:rPr lang="en-US" sz="1600" dirty="0"/>
                        <a:t>Barco Lake</a:t>
                      </a:r>
                    </a:p>
                  </a:txBody>
                  <a:tcPr/>
                </a:tc>
                <a:tc>
                  <a:txBody>
                    <a:bodyPr/>
                    <a:lstStyle/>
                    <a:p>
                      <a:endParaRPr lang="en-US" sz="1600" dirty="0"/>
                    </a:p>
                  </a:txBody>
                  <a:tcPr/>
                </a:tc>
                <a:extLst>
                  <a:ext uri="{0D108BD9-81ED-4DB2-BD59-A6C34878D82A}">
                    <a16:rowId xmlns:a16="http://schemas.microsoft.com/office/drawing/2014/main" val="501200050"/>
                  </a:ext>
                </a:extLst>
              </a:tr>
              <a:tr h="393377">
                <a:tc>
                  <a:txBody>
                    <a:bodyPr/>
                    <a:lstStyle/>
                    <a:p>
                      <a:r>
                        <a:rPr lang="en-US" sz="1600" dirty="0"/>
                        <a:t>Prairie Pothole</a:t>
                      </a:r>
                    </a:p>
                  </a:txBody>
                  <a:tcPr/>
                </a:tc>
                <a:tc>
                  <a:txBody>
                    <a:bodyPr/>
                    <a:lstStyle/>
                    <a:p>
                      <a:endParaRPr lang="en-US" sz="1600" dirty="0"/>
                    </a:p>
                  </a:txBody>
                  <a:tcPr/>
                </a:tc>
                <a:extLst>
                  <a:ext uri="{0D108BD9-81ED-4DB2-BD59-A6C34878D82A}">
                    <a16:rowId xmlns:a16="http://schemas.microsoft.com/office/drawing/2014/main" val="1377804748"/>
                  </a:ext>
                </a:extLst>
              </a:tr>
              <a:tr h="393377">
                <a:tc>
                  <a:txBody>
                    <a:bodyPr/>
                    <a:lstStyle/>
                    <a:p>
                      <a:r>
                        <a:rPr lang="en-US" sz="1600" dirty="0"/>
                        <a:t>Little Rock Lake</a:t>
                      </a:r>
                    </a:p>
                  </a:txBody>
                  <a:tcPr/>
                </a:tc>
                <a:tc>
                  <a:txBody>
                    <a:bodyPr/>
                    <a:lstStyle/>
                    <a:p>
                      <a:endParaRPr lang="en-US" sz="1600" dirty="0"/>
                    </a:p>
                  </a:txBody>
                  <a:tcPr/>
                </a:tc>
                <a:extLst>
                  <a:ext uri="{0D108BD9-81ED-4DB2-BD59-A6C34878D82A}">
                    <a16:rowId xmlns:a16="http://schemas.microsoft.com/office/drawing/2014/main" val="1158997437"/>
                  </a:ext>
                </a:extLst>
              </a:tr>
            </a:tbl>
          </a:graphicData>
        </a:graphic>
      </p:graphicFrame>
    </p:spTree>
    <p:extLst>
      <p:ext uri="{BB962C8B-B14F-4D97-AF65-F5344CB8AC3E}">
        <p14:creationId xmlns:p14="http://schemas.microsoft.com/office/powerpoint/2010/main" val="65894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4524315"/>
          </a:xfrm>
          <a:prstGeom prst="rect">
            <a:avLst/>
          </a:prstGeom>
          <a:noFill/>
        </p:spPr>
        <p:txBody>
          <a:bodyPr wrap="square" rtlCol="0">
            <a:spAutoFit/>
          </a:bodyPr>
          <a:lstStyle/>
          <a:p>
            <a:r>
              <a:rPr lang="en-US" sz="2400" dirty="0"/>
              <a:t>Check out other ecological forecasting modules:</a:t>
            </a:r>
          </a:p>
          <a:p>
            <a:pPr marL="285750" indent="-285750">
              <a:buFont typeface="Arial" panose="020B0604020202020204" pitchFamily="34" charset="0"/>
              <a:buChar char="•"/>
            </a:pPr>
            <a:r>
              <a:rPr lang="en-US" sz="2400" b="1" dirty="0"/>
              <a:t>Module 5: </a:t>
            </a:r>
            <a:r>
              <a:rPr lang="en-US" sz="2400" dirty="0"/>
              <a:t>Introduction to Ecological Forecasting </a:t>
            </a:r>
          </a:p>
          <a:p>
            <a:pPr marL="285750" indent="-285750">
              <a:buFont typeface="Arial" panose="020B0604020202020204" pitchFamily="34" charset="0"/>
              <a:buChar char="•"/>
            </a:pPr>
            <a:r>
              <a:rPr lang="en-US" sz="2400" b="1" dirty="0"/>
              <a:t>Module 7: </a:t>
            </a:r>
            <a:r>
              <a:rPr lang="en-US" sz="2400" dirty="0"/>
              <a:t>Using Data to Improve Ecological Forecasts</a:t>
            </a:r>
          </a:p>
          <a:p>
            <a:pPr marL="285750" indent="-285750">
              <a:buFont typeface="Arial" panose="020B0604020202020204" pitchFamily="34" charset="0"/>
              <a:buChar char="•"/>
            </a:pPr>
            <a:r>
              <a:rPr lang="en-US" sz="2400" b="1" dirty="0"/>
              <a:t>Module 8: </a:t>
            </a:r>
            <a:r>
              <a:rPr lang="en-US" sz="2400" dirty="0"/>
              <a:t>Using Ecological Forecasts to Guide Decision-Making</a:t>
            </a:r>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296572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800219"/>
          </a:xfrm>
          <a:prstGeom prst="rect">
            <a:avLst/>
          </a:prstGeom>
        </p:spPr>
        <p:txBody>
          <a:bodyPr wrap="square">
            <a:spAutoFit/>
          </a:bodyPr>
          <a:lstStyle/>
          <a:p>
            <a:pPr algn="ctr"/>
            <a:r>
              <a:rPr lang="en-US" sz="4600" dirty="0"/>
              <a:t>What is an Ecological Forecast?</a:t>
            </a:r>
          </a:p>
        </p:txBody>
      </p:sp>
      <p:sp>
        <p:nvSpPr>
          <p:cNvPr id="4" name="Rectangle 3">
            <a:extLst>
              <a:ext uri="{FF2B5EF4-FFF2-40B4-BE49-F238E27FC236}">
                <a16:creationId xmlns:a16="http://schemas.microsoft.com/office/drawing/2014/main" id="{CF3D7E8D-CC77-487F-A6AF-F4A9392E8183}"/>
              </a:ext>
            </a:extLst>
          </p:cNvPr>
          <p:cNvSpPr/>
          <p:nvPr/>
        </p:nvSpPr>
        <p:spPr>
          <a:xfrm>
            <a:off x="0" y="3391429"/>
            <a:ext cx="9144001" cy="1077218"/>
          </a:xfrm>
          <a:prstGeom prst="rect">
            <a:avLst/>
          </a:prstGeom>
        </p:spPr>
        <p:txBody>
          <a:bodyPr wrap="square">
            <a:spAutoFit/>
          </a:bodyPr>
          <a:lstStyle/>
          <a:p>
            <a:pPr algn="ctr"/>
            <a:r>
              <a:rPr lang="en-US" sz="3200" i="1" dirty="0"/>
              <a:t>A prediction of future environmental conditions </a:t>
            </a:r>
          </a:p>
          <a:p>
            <a:pPr algn="ctr"/>
            <a:r>
              <a:rPr lang="en-US" sz="3200" i="1" dirty="0"/>
              <a:t>with uncertainty</a:t>
            </a:r>
          </a:p>
        </p:txBody>
      </p:sp>
      <p:sp>
        <p:nvSpPr>
          <p:cNvPr id="3" name="TextBox 2">
            <a:extLst>
              <a:ext uri="{FF2B5EF4-FFF2-40B4-BE49-F238E27FC236}">
                <a16:creationId xmlns:a16="http://schemas.microsoft.com/office/drawing/2014/main" id="{DAE0ADA6-CD16-F39D-54E4-7B2AB365A951}"/>
              </a:ext>
            </a:extLst>
          </p:cNvPr>
          <p:cNvSpPr txBox="1"/>
          <p:nvPr/>
        </p:nvSpPr>
        <p:spPr>
          <a:xfrm>
            <a:off x="768927" y="506115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635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What is </a:t>
            </a:r>
            <a:r>
              <a:rPr lang="en-IE" b="1" dirty="0">
                <a:solidFill>
                  <a:schemeClr val="accent1">
                    <a:lumMod val="75000"/>
                  </a:schemeClr>
                </a:solidFill>
              </a:rPr>
              <a:t>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51" y="1559069"/>
            <a:ext cx="4475962" cy="5168011"/>
          </a:xfrm>
        </p:spPr>
        <p:txBody>
          <a:bodyPr>
            <a:normAutofit/>
          </a:bodyPr>
          <a:lstStyle/>
          <a:p>
            <a:r>
              <a:rPr lang="en-US" b="1" i="0" u="sng" dirty="0">
                <a:solidFill>
                  <a:srgbClr val="333333"/>
                </a:solidFill>
                <a:effectLst/>
              </a:rPr>
              <a:t>Forecast uncertainty:</a:t>
            </a:r>
            <a:r>
              <a:rPr lang="en-US" b="0" i="0" dirty="0">
                <a:solidFill>
                  <a:srgbClr val="333333"/>
                </a:solidFill>
                <a:effectLst/>
              </a:rPr>
              <a:t> the range of possible alternate future conditions predicted by a model. </a:t>
            </a:r>
          </a:p>
          <a:p>
            <a:r>
              <a:rPr lang="en-US" b="0" i="0" dirty="0">
                <a:solidFill>
                  <a:srgbClr val="333333"/>
                </a:solidFill>
                <a:effectLst/>
              </a:rPr>
              <a:t>We generate multiple different predictions of the future because the future is inherently unknown.</a:t>
            </a:r>
          </a:p>
          <a:p>
            <a:r>
              <a:rPr lang="en-US" dirty="0"/>
              <a:t>Uncertainty generally increases as the </a:t>
            </a:r>
            <a:r>
              <a:rPr lang="en-US" b="1" dirty="0"/>
              <a:t>forecast horizon </a:t>
            </a:r>
            <a:r>
              <a:rPr lang="en-US" dirty="0"/>
              <a:t>increases.</a:t>
            </a:r>
          </a:p>
          <a:p>
            <a:pPr lvl="1"/>
            <a:r>
              <a:rPr lang="en-US" b="1" dirty="0"/>
              <a:t>Forecast horizon:</a:t>
            </a:r>
            <a:r>
              <a:rPr lang="en-US" dirty="0"/>
              <a:t> the length of time into the future for which a forecast is generated</a:t>
            </a:r>
            <a:endParaRPr lang="en-US" b="1" dirty="0"/>
          </a:p>
          <a:p>
            <a:endParaRPr lang="en-US" dirty="0"/>
          </a:p>
        </p:txBody>
      </p:sp>
      <p:pic>
        <p:nvPicPr>
          <p:cNvPr id="4" name="Picture 3" descr="A picture containing chart&#10;&#10;Description automatically generated">
            <a:extLst>
              <a:ext uri="{FF2B5EF4-FFF2-40B4-BE49-F238E27FC236}">
                <a16:creationId xmlns:a16="http://schemas.microsoft.com/office/drawing/2014/main" id="{F86E55A4-075F-465B-B6F2-698F5392A622}"/>
              </a:ext>
            </a:extLst>
          </p:cNvPr>
          <p:cNvPicPr>
            <a:picLocks noChangeAspect="1"/>
          </p:cNvPicPr>
          <p:nvPr/>
        </p:nvPicPr>
        <p:blipFill rotWithShape="1">
          <a:blip r:embed="rId3"/>
          <a:srcRect r="22857"/>
          <a:stretch/>
        </p:blipFill>
        <p:spPr>
          <a:xfrm>
            <a:off x="4856962" y="3312916"/>
            <a:ext cx="4097004" cy="3414170"/>
          </a:xfrm>
          <a:prstGeom prst="rect">
            <a:avLst/>
          </a:prstGeom>
          <a:ln>
            <a:solidFill>
              <a:schemeClr val="tx1"/>
            </a:solidFill>
          </a:ln>
        </p:spPr>
      </p:pic>
      <p:sp>
        <p:nvSpPr>
          <p:cNvPr id="3" name="TextBox 2">
            <a:extLst>
              <a:ext uri="{FF2B5EF4-FFF2-40B4-BE49-F238E27FC236}">
                <a16:creationId xmlns:a16="http://schemas.microsoft.com/office/drawing/2014/main" id="{9602E017-1A55-429F-9EE4-651AB6666A36}"/>
              </a:ext>
            </a:extLst>
          </p:cNvPr>
          <p:cNvSpPr txBox="1"/>
          <p:nvPr/>
        </p:nvSpPr>
        <p:spPr>
          <a:xfrm>
            <a:off x="4761713" y="2470405"/>
            <a:ext cx="4382287" cy="830997"/>
          </a:xfrm>
          <a:prstGeom prst="rect">
            <a:avLst/>
          </a:prstGeom>
          <a:noFill/>
        </p:spPr>
        <p:txBody>
          <a:bodyPr wrap="square" rtlCol="0">
            <a:spAutoFit/>
          </a:bodyPr>
          <a:lstStyle/>
          <a:p>
            <a:r>
              <a:rPr lang="en-US" sz="1600" i="1" dirty="0"/>
              <a:t>Plot showing 16-day-ahead forecast of air pressure with shaded regions showing 95% confidence interval and the solid line represents the median</a:t>
            </a:r>
            <a:endParaRPr lang="en-IE" sz="1600" i="1" dirty="0"/>
          </a:p>
        </p:txBody>
      </p:sp>
      <p:grpSp>
        <p:nvGrpSpPr>
          <p:cNvPr id="7" name="Group 6">
            <a:extLst>
              <a:ext uri="{FF2B5EF4-FFF2-40B4-BE49-F238E27FC236}">
                <a16:creationId xmlns:a16="http://schemas.microsoft.com/office/drawing/2014/main" id="{E1F1665E-19FC-4E18-86DB-C53CF5BAF383}"/>
              </a:ext>
            </a:extLst>
          </p:cNvPr>
          <p:cNvGrpSpPr/>
          <p:nvPr/>
        </p:nvGrpSpPr>
        <p:grpSpPr>
          <a:xfrm>
            <a:off x="6810215" y="551996"/>
            <a:ext cx="2454436" cy="1785368"/>
            <a:chOff x="1460292" y="64029"/>
            <a:chExt cx="2454436" cy="1785368"/>
          </a:xfrm>
        </p:grpSpPr>
        <p:sp>
          <p:nvSpPr>
            <p:cNvPr id="8" name="TextBox 7">
              <a:extLst>
                <a:ext uri="{FF2B5EF4-FFF2-40B4-BE49-F238E27FC236}">
                  <a16:creationId xmlns:a16="http://schemas.microsoft.com/office/drawing/2014/main" id="{4CF6AF1D-048F-4FBE-9E98-0B7B0E8EEC14}"/>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9" name="Group 8">
              <a:extLst>
                <a:ext uri="{FF2B5EF4-FFF2-40B4-BE49-F238E27FC236}">
                  <a16:creationId xmlns:a16="http://schemas.microsoft.com/office/drawing/2014/main" id="{48456271-748C-4FF9-A1A0-45AC6EE80CB9}"/>
                </a:ext>
              </a:extLst>
            </p:cNvPr>
            <p:cNvGrpSpPr/>
            <p:nvPr/>
          </p:nvGrpSpPr>
          <p:grpSpPr>
            <a:xfrm>
              <a:off x="2215258" y="64029"/>
              <a:ext cx="1133545" cy="1024269"/>
              <a:chOff x="7330520" y="972113"/>
              <a:chExt cx="1340264" cy="1177697"/>
            </a:xfrm>
          </p:grpSpPr>
          <p:grpSp>
            <p:nvGrpSpPr>
              <p:cNvPr id="10" name="Group 9">
                <a:extLst>
                  <a:ext uri="{FF2B5EF4-FFF2-40B4-BE49-F238E27FC236}">
                    <a16:creationId xmlns:a16="http://schemas.microsoft.com/office/drawing/2014/main" id="{041D2AF5-8C0E-480A-A804-17CC93501A60}"/>
                  </a:ext>
                </a:extLst>
              </p:cNvPr>
              <p:cNvGrpSpPr/>
              <p:nvPr/>
            </p:nvGrpSpPr>
            <p:grpSpPr>
              <a:xfrm>
                <a:off x="7346090" y="1311479"/>
                <a:ext cx="1124643" cy="390365"/>
                <a:chOff x="10717514" y="269418"/>
                <a:chExt cx="1188958" cy="405236"/>
              </a:xfrm>
            </p:grpSpPr>
            <p:cxnSp>
              <p:nvCxnSpPr>
                <p:cNvPr id="22" name="Straight Connector 21">
                  <a:extLst>
                    <a:ext uri="{FF2B5EF4-FFF2-40B4-BE49-F238E27FC236}">
                      <a16:creationId xmlns:a16="http://schemas.microsoft.com/office/drawing/2014/main" id="{607E3E96-2EA9-4FB4-BC4C-BA06CB261AAE}"/>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1868C3-60F6-4895-9FE4-3C6DFF9D8998}"/>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14EAC9-7ACF-4AF2-83AD-446F3CBC7832}"/>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5CD6D63-44BF-4058-8F6C-298340C5292D}"/>
                  </a:ext>
                </a:extLst>
              </p:cNvPr>
              <p:cNvGrpSpPr/>
              <p:nvPr/>
            </p:nvGrpSpPr>
            <p:grpSpPr>
              <a:xfrm>
                <a:off x="7411751" y="1262376"/>
                <a:ext cx="1259033" cy="769166"/>
                <a:chOff x="10652125" y="200025"/>
                <a:chExt cx="1331033" cy="798467"/>
              </a:xfrm>
            </p:grpSpPr>
            <p:cxnSp>
              <p:nvCxnSpPr>
                <p:cNvPr id="19" name="Straight Connector 18">
                  <a:extLst>
                    <a:ext uri="{FF2B5EF4-FFF2-40B4-BE49-F238E27FC236}">
                      <a16:creationId xmlns:a16="http://schemas.microsoft.com/office/drawing/2014/main" id="{82EEC9FD-7335-4BEE-9EAB-2AF88003468B}"/>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59AA58-8ED2-4626-868E-B66CCA7EB364}"/>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FD15BD4-32F5-4102-90B9-53B710DA14F9}"/>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12" name="Group 11">
                <a:extLst>
                  <a:ext uri="{FF2B5EF4-FFF2-40B4-BE49-F238E27FC236}">
                    <a16:creationId xmlns:a16="http://schemas.microsoft.com/office/drawing/2014/main" id="{31DB711E-8902-495B-8A10-4A63D7F18BCA}"/>
                  </a:ext>
                </a:extLst>
              </p:cNvPr>
              <p:cNvGrpSpPr/>
              <p:nvPr/>
            </p:nvGrpSpPr>
            <p:grpSpPr>
              <a:xfrm>
                <a:off x="7389947" y="972113"/>
                <a:ext cx="1230244" cy="906240"/>
                <a:chOff x="10629074" y="-101296"/>
                <a:chExt cx="1300598" cy="940762"/>
              </a:xfrm>
            </p:grpSpPr>
            <p:cxnSp>
              <p:nvCxnSpPr>
                <p:cNvPr id="16" name="Straight Connector 15">
                  <a:extLst>
                    <a:ext uri="{FF2B5EF4-FFF2-40B4-BE49-F238E27FC236}">
                      <a16:creationId xmlns:a16="http://schemas.microsoft.com/office/drawing/2014/main" id="{B523D09B-AF42-4422-8941-3002786D567F}"/>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45F34A-BED6-4327-987B-6F8B389AEBE4}"/>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0A7CF761-7A24-4FA4-AFDA-3EE32BFA7290}"/>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13" name="Group 12">
                <a:extLst>
                  <a:ext uri="{FF2B5EF4-FFF2-40B4-BE49-F238E27FC236}">
                    <a16:creationId xmlns:a16="http://schemas.microsoft.com/office/drawing/2014/main" id="{DB51E393-5ED4-4182-B769-90DCBF824FCE}"/>
                  </a:ext>
                </a:extLst>
              </p:cNvPr>
              <p:cNvGrpSpPr/>
              <p:nvPr/>
            </p:nvGrpSpPr>
            <p:grpSpPr>
              <a:xfrm>
                <a:off x="7330520" y="1084130"/>
                <a:ext cx="1097143" cy="1065680"/>
                <a:chOff x="4839804" y="1098079"/>
                <a:chExt cx="1097143" cy="1065680"/>
              </a:xfrm>
            </p:grpSpPr>
            <p:cxnSp>
              <p:nvCxnSpPr>
                <p:cNvPr id="14" name="Straight Connector 13">
                  <a:extLst>
                    <a:ext uri="{FF2B5EF4-FFF2-40B4-BE49-F238E27FC236}">
                      <a16:creationId xmlns:a16="http://schemas.microsoft.com/office/drawing/2014/main" id="{4EBF22AB-80A7-4C6F-ABCC-52A84E8A92B4}"/>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8B5D9B-C468-4C6E-9921-D3A801E03B03}"/>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0029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B11709-18DF-2633-8B65-659A73011E4A}"/>
              </a:ext>
            </a:extLst>
          </p:cNvPr>
          <p:cNvSpPr/>
          <p:nvPr/>
        </p:nvSpPr>
        <p:spPr>
          <a:xfrm>
            <a:off x="497205" y="2272665"/>
            <a:ext cx="8149590" cy="231267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Where does forecast uncertainty come from and how can it be quantified and reduced?</a:t>
            </a:r>
          </a:p>
        </p:txBody>
      </p:sp>
      <p:sp>
        <p:nvSpPr>
          <p:cNvPr id="5" name="Title 4">
            <a:extLst>
              <a:ext uri="{FF2B5EF4-FFF2-40B4-BE49-F238E27FC236}">
                <a16:creationId xmlns:a16="http://schemas.microsoft.com/office/drawing/2014/main" id="{CEBD5CE6-2C4D-6716-9497-13739674ED57}"/>
              </a:ext>
            </a:extLst>
          </p:cNvPr>
          <p:cNvSpPr>
            <a:spLocks noGrp="1"/>
          </p:cNvSpPr>
          <p:nvPr>
            <p:ph type="title"/>
          </p:nvPr>
        </p:nvSpPr>
        <p:spPr/>
        <p:txBody>
          <a:bodyPr/>
          <a:lstStyle/>
          <a:p>
            <a:r>
              <a:rPr lang="en-US" b="1" dirty="0">
                <a:solidFill>
                  <a:schemeClr val="accent1">
                    <a:lumMod val="75000"/>
                  </a:schemeClr>
                </a:solidFill>
              </a:rPr>
              <a:t> Our focal question for today:</a:t>
            </a:r>
            <a:endParaRPr lang="en-US" dirty="0"/>
          </a:p>
        </p:txBody>
      </p:sp>
    </p:spTree>
    <p:extLst>
      <p:ext uri="{BB962C8B-B14F-4D97-AF65-F5344CB8AC3E}">
        <p14:creationId xmlns:p14="http://schemas.microsoft.com/office/powerpoint/2010/main" val="135610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2111"/>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sp>
        <p:nvSpPr>
          <p:cNvPr id="3" name="Rectangle 2">
            <a:extLst>
              <a:ext uri="{FF2B5EF4-FFF2-40B4-BE49-F238E27FC236}">
                <a16:creationId xmlns:a16="http://schemas.microsoft.com/office/drawing/2014/main" id="{AD2D60B2-F9FB-4133-848F-3AF293F7B2FD}"/>
              </a:ext>
            </a:extLst>
          </p:cNvPr>
          <p:cNvSpPr/>
          <p:nvPr/>
        </p:nvSpPr>
        <p:spPr>
          <a:xfrm>
            <a:off x="209681" y="2183642"/>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6E5FF13-8B19-485A-B583-178CC9383E6C}"/>
              </a:ext>
            </a:extLst>
          </p:cNvPr>
          <p:cNvSpPr/>
          <p:nvPr/>
        </p:nvSpPr>
        <p:spPr>
          <a:xfrm>
            <a:off x="1765754" y="2111"/>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DE4A18C-12E3-4EE0-86B5-7C1DA3A70E4C}"/>
              </a:ext>
            </a:extLst>
          </p:cNvPr>
          <p:cNvSpPr/>
          <p:nvPr/>
        </p:nvSpPr>
        <p:spPr>
          <a:xfrm>
            <a:off x="5794576" y="2111"/>
            <a:ext cx="1796616" cy="195499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5385B9B-8B85-6ABE-8118-5F7ECED4785E}"/>
              </a:ext>
            </a:extLst>
          </p:cNvPr>
          <p:cNvGrpSpPr/>
          <p:nvPr/>
        </p:nvGrpSpPr>
        <p:grpSpPr>
          <a:xfrm>
            <a:off x="1771078" y="4980479"/>
            <a:ext cx="2028153" cy="1867725"/>
            <a:chOff x="1771078" y="4980479"/>
            <a:chExt cx="2028153" cy="1867725"/>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078763"/>
              <a:ext cx="2028153" cy="769441"/>
            </a:xfrm>
            <a:prstGeom prst="rect">
              <a:avLst/>
            </a:prstGeom>
            <a:noFill/>
          </p:spPr>
          <p:txBody>
            <a:bodyPr wrap="square" rtlCol="0">
              <a:spAutoFit/>
            </a:bodyPr>
            <a:lstStyle/>
            <a:p>
              <a:pPr algn="ctr"/>
              <a:r>
                <a:rPr lang="en-US" sz="2200" b="1" dirty="0"/>
                <a:t>Update Model with Data</a:t>
              </a:r>
              <a:endParaRPr lang="en-US" sz="2200" dirty="0"/>
            </a:p>
          </p:txBody>
        </p:sp>
        <p:pic>
          <p:nvPicPr>
            <p:cNvPr id="81" name="Picture 80">
              <a:extLst>
                <a:ext uri="{FF2B5EF4-FFF2-40B4-BE49-F238E27FC236}">
                  <a16:creationId xmlns:a16="http://schemas.microsoft.com/office/drawing/2014/main" id="{2023C699-4CAF-F976-FECA-92102EDD14B6}"/>
                </a:ext>
              </a:extLst>
            </p:cNvPr>
            <p:cNvPicPr>
              <a:picLocks noChangeAspect="1"/>
            </p:cNvPicPr>
            <p:nvPr/>
          </p:nvPicPr>
          <p:blipFill>
            <a:blip r:embed="rId9"/>
            <a:stretch>
              <a:fillRect/>
            </a:stretch>
          </p:blipFill>
          <p:spPr>
            <a:xfrm>
              <a:off x="2242320" y="4980479"/>
              <a:ext cx="1155025" cy="1053707"/>
            </a:xfrm>
            <a:prstGeom prst="rect">
              <a:avLst/>
            </a:prstGeom>
          </p:spPr>
        </p:pic>
      </p:grpSp>
    </p:spTree>
    <p:extLst>
      <p:ext uri="{BB962C8B-B14F-4D97-AF65-F5344CB8AC3E}">
        <p14:creationId xmlns:p14="http://schemas.microsoft.com/office/powerpoint/2010/main" val="8391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additive="base">
                                        <p:cTn id="20" dur="500" fill="hold"/>
                                        <p:tgtEl>
                                          <p:spTgt spid="73"/>
                                        </p:tgtEl>
                                        <p:attrNameLst>
                                          <p:attrName>ppt_x</p:attrName>
                                        </p:attrNameLst>
                                      </p:cBhvr>
                                      <p:tavLst>
                                        <p:tav tm="0">
                                          <p:val>
                                            <p:strVal val="#ppt_x"/>
                                          </p:val>
                                        </p:tav>
                                        <p:tav tm="100000">
                                          <p:val>
                                            <p:strVal val="#ppt_x"/>
                                          </p:val>
                                        </p:tav>
                                      </p:tavLst>
                                    </p:anim>
                                    <p:anim calcmode="lin" valueType="num">
                                      <p:cBhvr additive="base">
                                        <p:cTn id="21"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4"/>
                                        </p:tgtEl>
                                        <p:attrNameLst>
                                          <p:attrName>style.visibility</p:attrName>
                                        </p:attrNameLst>
                                      </p:cBhvr>
                                      <p:to>
                                        <p:strVal val="visible"/>
                                      </p:to>
                                    </p:set>
                                    <p:anim calcmode="lin" valueType="num">
                                      <p:cBhvr additive="base">
                                        <p:cTn id="26" dur="500" fill="hold"/>
                                        <p:tgtEl>
                                          <p:spTgt spid="74"/>
                                        </p:tgtEl>
                                        <p:attrNameLst>
                                          <p:attrName>ppt_x</p:attrName>
                                        </p:attrNameLst>
                                      </p:cBhvr>
                                      <p:tavLst>
                                        <p:tav tm="0">
                                          <p:val>
                                            <p:strVal val="#ppt_x"/>
                                          </p:val>
                                        </p:tav>
                                        <p:tav tm="100000">
                                          <p:val>
                                            <p:strVal val="#ppt_x"/>
                                          </p:val>
                                        </p:tav>
                                      </p:tavLst>
                                    </p:anim>
                                    <p:anim calcmode="lin" valueType="num">
                                      <p:cBhvr additive="base">
                                        <p:cTn id="2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ppt_x"/>
                                          </p:val>
                                        </p:tav>
                                        <p:tav tm="100000">
                                          <p:val>
                                            <p:strVal val="#ppt_x"/>
                                          </p:val>
                                        </p:tav>
                                      </p:tavLst>
                                    </p:anim>
                                    <p:anim calcmode="lin" valueType="num">
                                      <p:cBhvr additive="base">
                                        <p:cTn id="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 calcmode="lin" valueType="num">
                                      <p:cBhvr additive="base">
                                        <p:cTn id="38" dur="500" fill="hold"/>
                                        <p:tgtEl>
                                          <p:spTgt spid="76"/>
                                        </p:tgtEl>
                                        <p:attrNameLst>
                                          <p:attrName>ppt_x</p:attrName>
                                        </p:attrNameLst>
                                      </p:cBhvr>
                                      <p:tavLst>
                                        <p:tav tm="0">
                                          <p:val>
                                            <p:strVal val="#ppt_x"/>
                                          </p:val>
                                        </p:tav>
                                        <p:tav tm="100000">
                                          <p:val>
                                            <p:strVal val="#ppt_x"/>
                                          </p:val>
                                        </p:tav>
                                      </p:tavLst>
                                    </p:anim>
                                    <p:anim calcmode="lin" valueType="num">
                                      <p:cBhvr additive="base">
                                        <p:cTn id="3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 calcmode="lin" valueType="num">
                                      <p:cBhvr additive="base">
                                        <p:cTn id="44" dur="500" fill="hold"/>
                                        <p:tgtEl>
                                          <p:spTgt spid="84"/>
                                        </p:tgtEl>
                                        <p:attrNameLst>
                                          <p:attrName>ppt_x</p:attrName>
                                        </p:attrNameLst>
                                      </p:cBhvr>
                                      <p:tavLst>
                                        <p:tav tm="0">
                                          <p:val>
                                            <p:strVal val="#ppt_x"/>
                                          </p:val>
                                        </p:tav>
                                        <p:tav tm="100000">
                                          <p:val>
                                            <p:strVal val="#ppt_x"/>
                                          </p:val>
                                        </p:tav>
                                      </p:tavLst>
                                    </p:anim>
                                    <p:anim calcmode="lin" valueType="num">
                                      <p:cBhvr additive="base">
                                        <p:cTn id="4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8" grpId="0" animBg="1"/>
      <p:bldP spid="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Ecological models</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174698"/>
            <a:ext cx="8229600" cy="4876800"/>
          </a:xfrm>
        </p:spPr>
        <p:txBody>
          <a:bodyPr/>
          <a:lstStyle/>
          <a:p>
            <a:pPr marL="0" indent="0">
              <a:buNone/>
            </a:pPr>
            <a:endParaRPr lang="en-IE" b="1" dirty="0"/>
          </a:p>
          <a:p>
            <a:pPr marL="0" indent="0">
              <a:buNone/>
            </a:pPr>
            <a:r>
              <a:rPr lang="en-US" dirty="0"/>
              <a:t>A model is a simplified representation of a real phenomenon, with the goal of understanding and </a:t>
            </a:r>
            <a:r>
              <a:rPr lang="en-US" b="1" dirty="0"/>
              <a:t>predicting</a:t>
            </a:r>
            <a:r>
              <a:rPr lang="en-US" dirty="0"/>
              <a:t> that phenomenon</a:t>
            </a:r>
            <a:endParaRPr lang="en-IE" dirty="0"/>
          </a:p>
          <a:p>
            <a:pPr marL="0" indent="0">
              <a:buNone/>
            </a:pPr>
            <a:endParaRPr lang="en-IE" dirty="0"/>
          </a:p>
        </p:txBody>
      </p:sp>
      <p:grpSp>
        <p:nvGrpSpPr>
          <p:cNvPr id="6" name="Group 5">
            <a:extLst>
              <a:ext uri="{FF2B5EF4-FFF2-40B4-BE49-F238E27FC236}">
                <a16:creationId xmlns:a16="http://schemas.microsoft.com/office/drawing/2014/main" id="{63B096B7-D808-481D-A6B7-925B40DEF0D3}"/>
              </a:ext>
            </a:extLst>
          </p:cNvPr>
          <p:cNvGrpSpPr>
            <a:grpSpLocks noChangeAspect="1"/>
          </p:cNvGrpSpPr>
          <p:nvPr/>
        </p:nvGrpSpPr>
        <p:grpSpPr>
          <a:xfrm>
            <a:off x="531704" y="4033424"/>
            <a:ext cx="4131878" cy="1718861"/>
            <a:chOff x="199866" y="4498109"/>
            <a:chExt cx="5291204" cy="2201141"/>
          </a:xfrm>
        </p:grpSpPr>
        <p:pic>
          <p:nvPicPr>
            <p:cNvPr id="1026" name="Picture 2" descr="tackle-fishing-2-original-cross-section | DAREN SMITH">
              <a:extLst>
                <a:ext uri="{FF2B5EF4-FFF2-40B4-BE49-F238E27FC236}">
                  <a16:creationId xmlns:a16="http://schemas.microsoft.com/office/drawing/2014/main" id="{D4CBDFE1-C551-4ACA-A60D-13183D06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6" y="4498109"/>
              <a:ext cx="5291204" cy="2201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Tree Line Drawing clipart - Phytoplankton, Drawing, Green,  transparent clip art">
              <a:extLst>
                <a:ext uri="{FF2B5EF4-FFF2-40B4-BE49-F238E27FC236}">
                  <a16:creationId xmlns:a16="http://schemas.microsoft.com/office/drawing/2014/main" id="{E5C95905-E102-4F82-AE13-1245C2905B3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1036102" y="5198417"/>
              <a:ext cx="453480" cy="287706"/>
            </a:xfrm>
            <a:prstGeom prst="rect">
              <a:avLst/>
            </a:prstGeom>
            <a:solidFill>
              <a:srgbClr val="0099CC"/>
            </a:solidFill>
          </p:spPr>
        </p:pic>
        <p:pic>
          <p:nvPicPr>
            <p:cNvPr id="7" name="Picture 6" descr="Christmas Tree Line Drawing clipart - Phytoplankton, Drawing, Green,  transparent clip art">
              <a:extLst>
                <a:ext uri="{FF2B5EF4-FFF2-40B4-BE49-F238E27FC236}">
                  <a16:creationId xmlns:a16="http://schemas.microsoft.com/office/drawing/2014/main" id="{715E46C3-1D21-404C-8664-9A310906502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738948" y="5485087"/>
              <a:ext cx="453480" cy="287706"/>
            </a:xfrm>
            <a:prstGeom prst="rect">
              <a:avLst/>
            </a:prstGeom>
            <a:noFill/>
          </p:spPr>
        </p:pic>
        <p:pic>
          <p:nvPicPr>
            <p:cNvPr id="8" name="Picture 7" descr="Christmas Tree Line Drawing clipart - Phytoplankton, Drawing, Green,  transparent clip art">
              <a:extLst>
                <a:ext uri="{FF2B5EF4-FFF2-40B4-BE49-F238E27FC236}">
                  <a16:creationId xmlns:a16="http://schemas.microsoft.com/office/drawing/2014/main" id="{67DAC54F-5304-4EF8-8693-40C8685D479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1574752" y="5689357"/>
              <a:ext cx="221632" cy="287706"/>
            </a:xfrm>
            <a:prstGeom prst="rect">
              <a:avLst/>
            </a:prstGeom>
            <a:noFill/>
          </p:spPr>
        </p:pic>
        <p:pic>
          <p:nvPicPr>
            <p:cNvPr id="9" name="Picture 8" descr="Christmas Tree Line Drawing clipart - Phytoplankton, Drawing, Green,  transparent clip art">
              <a:extLst>
                <a:ext uri="{FF2B5EF4-FFF2-40B4-BE49-F238E27FC236}">
                  <a16:creationId xmlns:a16="http://schemas.microsoft.com/office/drawing/2014/main" id="{FA6425A9-4996-4239-B25F-D93181823C0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1059221" y="5863077"/>
              <a:ext cx="256705" cy="361883"/>
            </a:xfrm>
            <a:prstGeom prst="rect">
              <a:avLst/>
            </a:prstGeom>
            <a:noFill/>
          </p:spPr>
        </p:pic>
        <p:pic>
          <p:nvPicPr>
            <p:cNvPr id="10" name="Picture 9" descr="Christmas Tree Line Drawing clipart - Phytoplankton, Drawing, Green,  transparent clip art">
              <a:extLst>
                <a:ext uri="{FF2B5EF4-FFF2-40B4-BE49-F238E27FC236}">
                  <a16:creationId xmlns:a16="http://schemas.microsoft.com/office/drawing/2014/main" id="{06967288-30F0-4BCD-ADBA-875AE8D6C2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873610" y="5364564"/>
              <a:ext cx="246853" cy="287706"/>
            </a:xfrm>
            <a:prstGeom prst="rect">
              <a:avLst/>
            </a:prstGeom>
            <a:noFill/>
          </p:spPr>
        </p:pic>
        <p:pic>
          <p:nvPicPr>
            <p:cNvPr id="11" name="Picture 10" descr="Christmas Tree Line Drawing clipart - Phytoplankton, Drawing, Green,  transparent clip art">
              <a:extLst>
                <a:ext uri="{FF2B5EF4-FFF2-40B4-BE49-F238E27FC236}">
                  <a16:creationId xmlns:a16="http://schemas.microsoft.com/office/drawing/2014/main" id="{279A5865-D135-4837-95B5-98239A46A0C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1420517" y="5364564"/>
              <a:ext cx="256705" cy="361883"/>
            </a:xfrm>
            <a:prstGeom prst="rect">
              <a:avLst/>
            </a:prstGeom>
            <a:noFill/>
          </p:spPr>
        </p:pic>
        <p:pic>
          <p:nvPicPr>
            <p:cNvPr id="12" name="Picture 11" descr="Christmas Tree Line Drawing clipart - Phytoplankton, Drawing, Green,  transparent clip art">
              <a:extLst>
                <a:ext uri="{FF2B5EF4-FFF2-40B4-BE49-F238E27FC236}">
                  <a16:creationId xmlns:a16="http://schemas.microsoft.com/office/drawing/2014/main" id="{9437269E-1264-4C2D-86FB-A519FA8BA5C5}"/>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15326272">
              <a:off x="709895" y="5204347"/>
              <a:ext cx="256705" cy="361883"/>
            </a:xfrm>
            <a:prstGeom prst="rect">
              <a:avLst/>
            </a:prstGeom>
            <a:noFill/>
          </p:spPr>
        </p:pic>
        <p:pic>
          <p:nvPicPr>
            <p:cNvPr id="13" name="Picture 12" descr="Christmas Tree Line Drawing clipart - Phytoplankton, Drawing, Green,  transparent clip art">
              <a:extLst>
                <a:ext uri="{FF2B5EF4-FFF2-40B4-BE49-F238E27FC236}">
                  <a16:creationId xmlns:a16="http://schemas.microsoft.com/office/drawing/2014/main" id="{5DD4F9AC-645E-4E60-AEDA-649A651A44F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2068369" y="5268502"/>
              <a:ext cx="453480" cy="287706"/>
            </a:xfrm>
            <a:prstGeom prst="rect">
              <a:avLst/>
            </a:prstGeom>
            <a:noFill/>
          </p:spPr>
        </p:pic>
        <p:pic>
          <p:nvPicPr>
            <p:cNvPr id="14" name="Picture 13" descr="Christmas Tree Line Drawing clipart - Phytoplankton, Drawing, Green,  transparent clip art">
              <a:extLst>
                <a:ext uri="{FF2B5EF4-FFF2-40B4-BE49-F238E27FC236}">
                  <a16:creationId xmlns:a16="http://schemas.microsoft.com/office/drawing/2014/main" id="{FE88A400-F180-44F1-8A4B-363393E69BC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2904173" y="5472772"/>
              <a:ext cx="221632" cy="287706"/>
            </a:xfrm>
            <a:prstGeom prst="rect">
              <a:avLst/>
            </a:prstGeom>
            <a:noFill/>
          </p:spPr>
        </p:pic>
        <p:pic>
          <p:nvPicPr>
            <p:cNvPr id="15" name="Picture 14" descr="Christmas Tree Line Drawing clipart - Phytoplankton, Drawing, Green,  transparent clip art">
              <a:extLst>
                <a:ext uri="{FF2B5EF4-FFF2-40B4-BE49-F238E27FC236}">
                  <a16:creationId xmlns:a16="http://schemas.microsoft.com/office/drawing/2014/main" id="{DF85F2BF-838D-4D72-983C-F6A24044262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2388642" y="5646492"/>
              <a:ext cx="256705" cy="361883"/>
            </a:xfrm>
            <a:prstGeom prst="rect">
              <a:avLst/>
            </a:prstGeom>
            <a:noFill/>
          </p:spPr>
        </p:pic>
        <p:pic>
          <p:nvPicPr>
            <p:cNvPr id="16" name="Picture 15" descr="Christmas Tree Line Drawing clipart - Phytoplankton, Drawing, Green,  transparent clip art">
              <a:extLst>
                <a:ext uri="{FF2B5EF4-FFF2-40B4-BE49-F238E27FC236}">
                  <a16:creationId xmlns:a16="http://schemas.microsoft.com/office/drawing/2014/main" id="{8C9C0266-3E68-46C4-8AFE-F1222F67B4C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2749938" y="5147979"/>
              <a:ext cx="256705" cy="361883"/>
            </a:xfrm>
            <a:prstGeom prst="rect">
              <a:avLst/>
            </a:prstGeom>
            <a:noFill/>
          </p:spPr>
        </p:pic>
        <p:pic>
          <p:nvPicPr>
            <p:cNvPr id="17" name="Picture 16" descr="Christmas Tree Line Drawing clipart - Phytoplankton, Drawing, Green,  transparent clip art">
              <a:extLst>
                <a:ext uri="{FF2B5EF4-FFF2-40B4-BE49-F238E27FC236}">
                  <a16:creationId xmlns:a16="http://schemas.microsoft.com/office/drawing/2014/main" id="{3D0AA3B7-31C8-4091-9645-30A49EAC302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3171944" y="5441505"/>
              <a:ext cx="453480" cy="287706"/>
            </a:xfrm>
            <a:prstGeom prst="rect">
              <a:avLst/>
            </a:prstGeom>
            <a:solidFill>
              <a:srgbClr val="0099CC"/>
            </a:solidFill>
          </p:spPr>
        </p:pic>
        <p:pic>
          <p:nvPicPr>
            <p:cNvPr id="18" name="Picture 17" descr="Christmas Tree Line Drawing clipart - Phytoplankton, Drawing, Green,  transparent clip art">
              <a:extLst>
                <a:ext uri="{FF2B5EF4-FFF2-40B4-BE49-F238E27FC236}">
                  <a16:creationId xmlns:a16="http://schemas.microsoft.com/office/drawing/2014/main" id="{A64B02B1-0E69-4739-A5BD-4CB185325ED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3239435" y="5759032"/>
              <a:ext cx="246853" cy="287706"/>
            </a:xfrm>
            <a:prstGeom prst="rect">
              <a:avLst/>
            </a:prstGeom>
            <a:noFill/>
          </p:spPr>
        </p:pic>
        <p:pic>
          <p:nvPicPr>
            <p:cNvPr id="19" name="Picture 18" descr="Christmas Tree Line Drawing clipart - Phytoplankton, Drawing, Green,  transparent clip art">
              <a:extLst>
                <a:ext uri="{FF2B5EF4-FFF2-40B4-BE49-F238E27FC236}">
                  <a16:creationId xmlns:a16="http://schemas.microsoft.com/office/drawing/2014/main" id="{C1A6BB0A-506D-4D47-A404-A14182B5A4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3786342" y="5759032"/>
              <a:ext cx="256705" cy="361883"/>
            </a:xfrm>
            <a:prstGeom prst="rect">
              <a:avLst/>
            </a:prstGeom>
            <a:noFill/>
          </p:spPr>
        </p:pic>
        <p:pic>
          <p:nvPicPr>
            <p:cNvPr id="20" name="Picture 19" descr="Christmas Tree Line Drawing clipart - Phytoplankton, Drawing, Green,  transparent clip art">
              <a:extLst>
                <a:ext uri="{FF2B5EF4-FFF2-40B4-BE49-F238E27FC236}">
                  <a16:creationId xmlns:a16="http://schemas.microsoft.com/office/drawing/2014/main" id="{424444B1-ACBD-426A-9C56-997BC98BAE2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9448853">
              <a:off x="3840458" y="5129653"/>
              <a:ext cx="453480" cy="287706"/>
            </a:xfrm>
            <a:prstGeom prst="rect">
              <a:avLst/>
            </a:prstGeom>
            <a:noFill/>
          </p:spPr>
        </p:pic>
        <p:pic>
          <p:nvPicPr>
            <p:cNvPr id="21" name="Picture 20" descr="Christmas Tree Line Drawing clipart - Phytoplankton, Drawing, Green,  transparent clip art">
              <a:extLst>
                <a:ext uri="{FF2B5EF4-FFF2-40B4-BE49-F238E27FC236}">
                  <a16:creationId xmlns:a16="http://schemas.microsoft.com/office/drawing/2014/main" id="{A4D41531-70F5-4FA9-93CE-028805A9241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8568838">
              <a:off x="4429945" y="5114198"/>
              <a:ext cx="256705" cy="361883"/>
            </a:xfrm>
            <a:prstGeom prst="rect">
              <a:avLst/>
            </a:prstGeom>
            <a:noFill/>
          </p:spPr>
        </p:pic>
        <p:pic>
          <p:nvPicPr>
            <p:cNvPr id="22" name="Picture 21" descr="Christmas Tree Line Drawing clipart - Phytoplankton, Drawing, Green,  transparent clip art">
              <a:extLst>
                <a:ext uri="{FF2B5EF4-FFF2-40B4-BE49-F238E27FC236}">
                  <a16:creationId xmlns:a16="http://schemas.microsoft.com/office/drawing/2014/main" id="{7C0883A8-CC06-43B0-9A85-3EAF4D82B15B}"/>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rot="5152620">
              <a:off x="4430321" y="5770214"/>
              <a:ext cx="246853" cy="287706"/>
            </a:xfrm>
            <a:prstGeom prst="rect">
              <a:avLst/>
            </a:prstGeom>
            <a:noFill/>
          </p:spPr>
        </p:pic>
      </p:grpSp>
      <p:sp>
        <p:nvSpPr>
          <p:cNvPr id="23" name="TextBox 22">
            <a:extLst>
              <a:ext uri="{FF2B5EF4-FFF2-40B4-BE49-F238E27FC236}">
                <a16:creationId xmlns:a16="http://schemas.microsoft.com/office/drawing/2014/main" id="{F7FE8FB9-F669-45C2-A269-55D5FD7E838F}"/>
              </a:ext>
            </a:extLst>
          </p:cNvPr>
          <p:cNvSpPr txBox="1"/>
          <p:nvPr/>
        </p:nvSpPr>
        <p:spPr>
          <a:xfrm>
            <a:off x="457200" y="3139894"/>
            <a:ext cx="4131878" cy="861774"/>
          </a:xfrm>
          <a:prstGeom prst="rect">
            <a:avLst/>
          </a:prstGeom>
          <a:noFill/>
        </p:spPr>
        <p:txBody>
          <a:bodyPr wrap="square" rtlCol="0">
            <a:spAutoFit/>
          </a:bodyPr>
          <a:lstStyle/>
          <a:p>
            <a:r>
              <a:rPr lang="en-IE" sz="2500" dirty="0"/>
              <a:t>Predicting water temperature in a lake</a:t>
            </a:r>
          </a:p>
        </p:txBody>
      </p:sp>
      <p:cxnSp>
        <p:nvCxnSpPr>
          <p:cNvPr id="41" name="Straight Connector 40">
            <a:extLst>
              <a:ext uri="{FF2B5EF4-FFF2-40B4-BE49-F238E27FC236}">
                <a16:creationId xmlns:a16="http://schemas.microsoft.com/office/drawing/2014/main" id="{087DF849-B1DA-461D-A19B-E0D2EA268616}"/>
              </a:ext>
            </a:extLst>
          </p:cNvPr>
          <p:cNvCxnSpPr>
            <a:cxnSpLocks/>
          </p:cNvCxnSpPr>
          <p:nvPr/>
        </p:nvCxnSpPr>
        <p:spPr>
          <a:xfrm flipV="1">
            <a:off x="6309919" y="3852984"/>
            <a:ext cx="2055946" cy="1275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07B800C-13FC-434D-8A6C-C3C96C2BD30C}"/>
              </a:ext>
            </a:extLst>
          </p:cNvPr>
          <p:cNvGrpSpPr/>
          <p:nvPr/>
        </p:nvGrpSpPr>
        <p:grpSpPr>
          <a:xfrm>
            <a:off x="5791821" y="3676102"/>
            <a:ext cx="2950727" cy="2455836"/>
            <a:chOff x="6163236" y="4567642"/>
            <a:chExt cx="2579312" cy="2117779"/>
          </a:xfrm>
        </p:grpSpPr>
        <p:grpSp>
          <p:nvGrpSpPr>
            <p:cNvPr id="45" name="Group 44">
              <a:extLst>
                <a:ext uri="{FF2B5EF4-FFF2-40B4-BE49-F238E27FC236}">
                  <a16:creationId xmlns:a16="http://schemas.microsoft.com/office/drawing/2014/main" id="{5788D451-7031-47E4-8374-3F014F6AA82A}"/>
                </a:ext>
              </a:extLst>
            </p:cNvPr>
            <p:cNvGrpSpPr/>
            <p:nvPr/>
          </p:nvGrpSpPr>
          <p:grpSpPr>
            <a:xfrm>
              <a:off x="6613396" y="4608773"/>
              <a:ext cx="2129152" cy="1588778"/>
              <a:chOff x="6613396" y="4608773"/>
              <a:chExt cx="2129152" cy="1588778"/>
            </a:xfrm>
          </p:grpSpPr>
          <p:grpSp>
            <p:nvGrpSpPr>
              <p:cNvPr id="31" name="Group 30">
                <a:extLst>
                  <a:ext uri="{FF2B5EF4-FFF2-40B4-BE49-F238E27FC236}">
                    <a16:creationId xmlns:a16="http://schemas.microsoft.com/office/drawing/2014/main" id="{0CB51995-2EB9-4335-A26E-0D0AC360AC6C}"/>
                  </a:ext>
                </a:extLst>
              </p:cNvPr>
              <p:cNvGrpSpPr/>
              <p:nvPr/>
            </p:nvGrpSpPr>
            <p:grpSpPr>
              <a:xfrm>
                <a:off x="6613396" y="4608773"/>
                <a:ext cx="2129152" cy="1588778"/>
                <a:chOff x="6613396" y="4608773"/>
                <a:chExt cx="2129152" cy="1588778"/>
              </a:xfrm>
            </p:grpSpPr>
            <p:cxnSp>
              <p:nvCxnSpPr>
                <p:cNvPr id="25" name="Straight Arrow Connector 24">
                  <a:extLst>
                    <a:ext uri="{FF2B5EF4-FFF2-40B4-BE49-F238E27FC236}">
                      <a16:creationId xmlns:a16="http://schemas.microsoft.com/office/drawing/2014/main" id="{1BDA9445-422F-47A1-8ECF-64319E871EEE}"/>
                    </a:ext>
                  </a:extLst>
                </p:cNvPr>
                <p:cNvCxnSpPr>
                  <a:cxnSpLocks/>
                </p:cNvCxnSpPr>
                <p:nvPr/>
              </p:nvCxnSpPr>
              <p:spPr>
                <a:xfrm>
                  <a:off x="6613396" y="6167951"/>
                  <a:ext cx="2129152" cy="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0A25D7-B9A4-44DA-A6BA-BE6F5CEAB8A9}"/>
                    </a:ext>
                  </a:extLst>
                </p:cNvPr>
                <p:cNvCxnSpPr>
                  <a:cxnSpLocks/>
                </p:cNvCxnSpPr>
                <p:nvPr/>
              </p:nvCxnSpPr>
              <p:spPr>
                <a:xfrm flipV="1">
                  <a:off x="6613396" y="4608773"/>
                  <a:ext cx="0" cy="1588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0FEEE58-EC2C-41CF-9D7F-8DE62EF6A6FE}"/>
                    </a:ext>
                  </a:extLst>
                </p:cNvPr>
                <p:cNvSpPr/>
                <p:nvPr/>
              </p:nvSpPr>
              <p:spPr>
                <a:xfrm>
                  <a:off x="6764054" y="560157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6616E9AB-1661-40FD-A52E-62CEB28019E0}"/>
                    </a:ext>
                  </a:extLst>
                </p:cNvPr>
                <p:cNvSpPr/>
                <p:nvPr/>
              </p:nvSpPr>
              <p:spPr>
                <a:xfrm>
                  <a:off x="7210399" y="55024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B65B7B1D-5DBB-439B-8ADD-EE27CE0F4E58}"/>
                    </a:ext>
                  </a:extLst>
                </p:cNvPr>
                <p:cNvSpPr/>
                <p:nvPr/>
              </p:nvSpPr>
              <p:spPr>
                <a:xfrm>
                  <a:off x="7288020" y="5140926"/>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4370A40B-DC16-459D-9202-C27A641EF621}"/>
                    </a:ext>
                  </a:extLst>
                </p:cNvPr>
                <p:cNvSpPr/>
                <p:nvPr/>
              </p:nvSpPr>
              <p:spPr>
                <a:xfrm>
                  <a:off x="7527235" y="5358021"/>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CE3E729F-7517-4EE2-B25D-C2FB9D36CC16}"/>
                    </a:ext>
                  </a:extLst>
                </p:cNvPr>
                <p:cNvSpPr/>
                <p:nvPr/>
              </p:nvSpPr>
              <p:spPr>
                <a:xfrm>
                  <a:off x="7568189" y="512064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B3AFE854-71BF-4952-8DB8-7EAF5BE31855}"/>
                    </a:ext>
                  </a:extLst>
                </p:cNvPr>
                <p:cNvSpPr/>
                <p:nvPr/>
              </p:nvSpPr>
              <p:spPr>
                <a:xfrm>
                  <a:off x="7775544" y="521655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B363FE66-4138-4FCF-B775-F7B304FC7834}"/>
                    </a:ext>
                  </a:extLst>
                </p:cNvPr>
                <p:cNvSpPr/>
                <p:nvPr/>
              </p:nvSpPr>
              <p:spPr>
                <a:xfrm>
                  <a:off x="7816498" y="4884100"/>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287CE9DE-9CD7-450F-B945-5B28530C4D79}"/>
                    </a:ext>
                  </a:extLst>
                </p:cNvPr>
                <p:cNvSpPr/>
                <p:nvPr/>
              </p:nvSpPr>
              <p:spPr>
                <a:xfrm>
                  <a:off x="6988406" y="540905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32F61A52-E523-4D6D-B596-5040D1F7CC8F}"/>
                    </a:ext>
                  </a:extLst>
                </p:cNvPr>
                <p:cNvSpPr/>
                <p:nvPr/>
              </p:nvSpPr>
              <p:spPr>
                <a:xfrm>
                  <a:off x="8023359" y="5004005"/>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6" name="Oval 45">
                <a:extLst>
                  <a:ext uri="{FF2B5EF4-FFF2-40B4-BE49-F238E27FC236}">
                    <a16:creationId xmlns:a16="http://schemas.microsoft.com/office/drawing/2014/main" id="{4505EA22-80A8-4438-B993-5CEE02167085}"/>
                  </a:ext>
                </a:extLst>
              </p:cNvPr>
              <p:cNvSpPr/>
              <p:nvPr/>
            </p:nvSpPr>
            <p:spPr>
              <a:xfrm>
                <a:off x="7693635" y="536818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Oval 46">
                <a:extLst>
                  <a:ext uri="{FF2B5EF4-FFF2-40B4-BE49-F238E27FC236}">
                    <a16:creationId xmlns:a16="http://schemas.microsoft.com/office/drawing/2014/main" id="{0CB032BB-1D98-4185-935F-B068092C4DE0}"/>
                  </a:ext>
                </a:extLst>
              </p:cNvPr>
              <p:cNvSpPr/>
              <p:nvPr/>
            </p:nvSpPr>
            <p:spPr>
              <a:xfrm>
                <a:off x="7650098" y="502155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Oval 47">
                <a:extLst>
                  <a:ext uri="{FF2B5EF4-FFF2-40B4-BE49-F238E27FC236}">
                    <a16:creationId xmlns:a16="http://schemas.microsoft.com/office/drawing/2014/main" id="{D1B04293-4844-416F-9C28-4B03FA65A8B5}"/>
                  </a:ext>
                </a:extLst>
              </p:cNvPr>
              <p:cNvSpPr/>
              <p:nvPr/>
            </p:nvSpPr>
            <p:spPr>
              <a:xfrm>
                <a:off x="7238971" y="5292379"/>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43F88D7F-750B-4679-A4D4-FED55516F9C8}"/>
                  </a:ext>
                </a:extLst>
              </p:cNvPr>
              <p:cNvSpPr/>
              <p:nvPr/>
            </p:nvSpPr>
            <p:spPr>
              <a:xfrm>
                <a:off x="6839530" y="556723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6A71EA8F-96A1-4E75-8691-A55363F59C78}"/>
                  </a:ext>
                </a:extLst>
              </p:cNvPr>
              <p:cNvSpPr/>
              <p:nvPr/>
            </p:nvSpPr>
            <p:spPr>
              <a:xfrm>
                <a:off x="7018890" y="56313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62DB2231-6277-495C-AA73-341FEF1375FD}"/>
                  </a:ext>
                </a:extLst>
              </p:cNvPr>
              <p:cNvSpPr/>
              <p:nvPr/>
            </p:nvSpPr>
            <p:spPr>
              <a:xfrm>
                <a:off x="8372324" y="509086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DDCAD132-B874-434A-B143-A2EC12F1BBC4}"/>
                  </a:ext>
                </a:extLst>
              </p:cNvPr>
              <p:cNvSpPr/>
              <p:nvPr/>
            </p:nvSpPr>
            <p:spPr>
              <a:xfrm>
                <a:off x="7422389" y="5589087"/>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CEB0A852-93F0-4401-B262-06152C76B131}"/>
                  </a:ext>
                </a:extLst>
              </p:cNvPr>
              <p:cNvSpPr/>
              <p:nvPr/>
            </p:nvSpPr>
            <p:spPr>
              <a:xfrm>
                <a:off x="7424179" y="502656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6" name="TextBox 55">
              <a:extLst>
                <a:ext uri="{FF2B5EF4-FFF2-40B4-BE49-F238E27FC236}">
                  <a16:creationId xmlns:a16="http://schemas.microsoft.com/office/drawing/2014/main" id="{E22FA368-F0CD-4BF9-B3E0-1A9CDE834D22}"/>
                </a:ext>
              </a:extLst>
            </p:cNvPr>
            <p:cNvSpPr txBox="1"/>
            <p:nvPr/>
          </p:nvSpPr>
          <p:spPr>
            <a:xfrm>
              <a:off x="8398178" y="6162201"/>
              <a:ext cx="158063" cy="523220"/>
            </a:xfrm>
            <a:prstGeom prst="rect">
              <a:avLst/>
            </a:prstGeom>
            <a:noFill/>
          </p:spPr>
          <p:txBody>
            <a:bodyPr wrap="square" rtlCol="0">
              <a:spAutoFit/>
            </a:bodyPr>
            <a:lstStyle/>
            <a:p>
              <a:r>
                <a:rPr lang="en-IE" sz="2800" b="1" i="1" dirty="0"/>
                <a:t>t</a:t>
              </a:r>
            </a:p>
          </p:txBody>
        </p:sp>
        <p:sp>
          <p:nvSpPr>
            <p:cNvPr id="58" name="TextBox 57">
              <a:extLst>
                <a:ext uri="{FF2B5EF4-FFF2-40B4-BE49-F238E27FC236}">
                  <a16:creationId xmlns:a16="http://schemas.microsoft.com/office/drawing/2014/main" id="{521D3645-5399-435C-95B6-04B4E5F69DE4}"/>
                </a:ext>
              </a:extLst>
            </p:cNvPr>
            <p:cNvSpPr txBox="1"/>
            <p:nvPr/>
          </p:nvSpPr>
          <p:spPr>
            <a:xfrm>
              <a:off x="6163236" y="4567642"/>
              <a:ext cx="158063" cy="523220"/>
            </a:xfrm>
            <a:prstGeom prst="rect">
              <a:avLst/>
            </a:prstGeom>
            <a:noFill/>
          </p:spPr>
          <p:txBody>
            <a:bodyPr wrap="square" rtlCol="0">
              <a:spAutoFit/>
            </a:bodyPr>
            <a:lstStyle/>
            <a:p>
              <a:r>
                <a:rPr lang="en-IE" sz="2800" b="1" i="1" dirty="0"/>
                <a:t>y</a:t>
              </a:r>
            </a:p>
          </p:txBody>
        </p:sp>
      </p:grpSp>
      <p:sp>
        <p:nvSpPr>
          <p:cNvPr id="59" name="TextBox 58">
            <a:extLst>
              <a:ext uri="{FF2B5EF4-FFF2-40B4-BE49-F238E27FC236}">
                <a16:creationId xmlns:a16="http://schemas.microsoft.com/office/drawing/2014/main" id="{D63C7456-56F3-4D7E-9E20-905218B1BD01}"/>
              </a:ext>
            </a:extLst>
          </p:cNvPr>
          <p:cNvSpPr txBox="1"/>
          <p:nvPr/>
        </p:nvSpPr>
        <p:spPr>
          <a:xfrm>
            <a:off x="6586906" y="3234718"/>
            <a:ext cx="1653151" cy="523220"/>
          </a:xfrm>
          <a:prstGeom prst="rect">
            <a:avLst/>
          </a:prstGeom>
          <a:noFill/>
        </p:spPr>
        <p:txBody>
          <a:bodyPr wrap="square" rtlCol="0">
            <a:spAutoFit/>
          </a:bodyPr>
          <a:lstStyle/>
          <a:p>
            <a:r>
              <a:rPr lang="en-IE" sz="2800" i="1" dirty="0"/>
              <a:t>y = mx + b</a:t>
            </a:r>
          </a:p>
        </p:txBody>
      </p:sp>
    </p:spTree>
    <p:extLst>
      <p:ext uri="{BB962C8B-B14F-4D97-AF65-F5344CB8AC3E}">
        <p14:creationId xmlns:p14="http://schemas.microsoft.com/office/powerpoint/2010/main" val="46046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02E3-5024-46DD-ADF7-15E46E6AA9EB}"/>
              </a:ext>
            </a:extLst>
          </p:cNvPr>
          <p:cNvSpPr>
            <a:spLocks noGrp="1"/>
          </p:cNvSpPr>
          <p:nvPr>
            <p:ph type="title"/>
          </p:nvPr>
        </p:nvSpPr>
        <p:spPr/>
        <p:txBody>
          <a:bodyPr/>
          <a:lstStyle/>
          <a:p>
            <a:r>
              <a:rPr lang="en-US" dirty="0"/>
              <a:t>Models are inherently uncertain</a:t>
            </a:r>
          </a:p>
        </p:txBody>
      </p:sp>
      <p:sp>
        <p:nvSpPr>
          <p:cNvPr id="3" name="Content Placeholder 2">
            <a:extLst>
              <a:ext uri="{FF2B5EF4-FFF2-40B4-BE49-F238E27FC236}">
                <a16:creationId xmlns:a16="http://schemas.microsoft.com/office/drawing/2014/main" id="{2A39EF0E-D08B-458D-8A3E-754CC78C61D7}"/>
              </a:ext>
            </a:extLst>
          </p:cNvPr>
          <p:cNvSpPr>
            <a:spLocks noGrp="1"/>
          </p:cNvSpPr>
          <p:nvPr>
            <p:ph idx="1"/>
          </p:nvPr>
        </p:nvSpPr>
        <p:spPr/>
        <p:txBody>
          <a:bodyPr/>
          <a:lstStyle/>
          <a:p>
            <a:pPr marL="0" indent="0">
              <a:buNone/>
            </a:pPr>
            <a:r>
              <a:rPr lang="en-US" u="sng" dirty="0"/>
              <a:t>Sources of uncertainty:</a:t>
            </a:r>
          </a:p>
          <a:p>
            <a:pPr marL="457200" indent="-457200">
              <a:buFont typeface="+mj-lt"/>
              <a:buAutoNum type="arabicPeriod"/>
            </a:pPr>
            <a:r>
              <a:rPr lang="en-US" dirty="0"/>
              <a:t>Process uncertainty</a:t>
            </a:r>
          </a:p>
          <a:p>
            <a:pPr lvl="1"/>
            <a:endParaRPr lang="en-US" dirty="0"/>
          </a:p>
        </p:txBody>
      </p:sp>
      <p:sp>
        <p:nvSpPr>
          <p:cNvPr id="7" name="TextBox 6">
            <a:extLst>
              <a:ext uri="{FF2B5EF4-FFF2-40B4-BE49-F238E27FC236}">
                <a16:creationId xmlns:a16="http://schemas.microsoft.com/office/drawing/2014/main" id="{4B1F9CFD-421B-C6D5-7BA9-AD5BE39DE57D}"/>
              </a:ext>
            </a:extLst>
          </p:cNvPr>
          <p:cNvSpPr txBox="1"/>
          <p:nvPr/>
        </p:nvSpPr>
        <p:spPr>
          <a:xfrm>
            <a:off x="6377220" y="4904309"/>
            <a:ext cx="2420911" cy="707886"/>
          </a:xfrm>
          <a:prstGeom prst="rect">
            <a:avLst/>
          </a:prstGeom>
          <a:noFill/>
        </p:spPr>
        <p:txBody>
          <a:bodyPr wrap="square" rtlCol="0">
            <a:spAutoFit/>
          </a:bodyPr>
          <a:lstStyle/>
          <a:p>
            <a:r>
              <a:rPr lang="en-IE" sz="4000" i="1" dirty="0">
                <a:solidFill>
                  <a:srgbClr val="03A4AC"/>
                </a:solidFill>
              </a:rPr>
              <a:t>y</a:t>
            </a:r>
            <a:r>
              <a:rPr lang="en-IE" sz="4000" i="1" dirty="0"/>
              <a:t> = m</a:t>
            </a:r>
            <a:r>
              <a:rPr lang="en-IE" sz="4000" i="1" dirty="0">
                <a:solidFill>
                  <a:srgbClr val="9B9FA1"/>
                </a:solidFill>
              </a:rPr>
              <a:t>x</a:t>
            </a:r>
            <a:r>
              <a:rPr lang="en-IE" sz="4000" i="1" dirty="0"/>
              <a:t> + b</a:t>
            </a:r>
          </a:p>
        </p:txBody>
      </p:sp>
      <p:pic>
        <p:nvPicPr>
          <p:cNvPr id="8" name="Picture 7">
            <a:extLst>
              <a:ext uri="{FF2B5EF4-FFF2-40B4-BE49-F238E27FC236}">
                <a16:creationId xmlns:a16="http://schemas.microsoft.com/office/drawing/2014/main" id="{4DF1E873-BC39-0EC6-0E14-DC4C237184E9}"/>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5084613" y="2000932"/>
            <a:ext cx="892554" cy="779860"/>
          </a:xfrm>
          <a:prstGeom prst="rect">
            <a:avLst/>
          </a:prstGeom>
        </p:spPr>
      </p:pic>
      <p:pic>
        <p:nvPicPr>
          <p:cNvPr id="10" name="Picture 9">
            <a:extLst>
              <a:ext uri="{FF2B5EF4-FFF2-40B4-BE49-F238E27FC236}">
                <a16:creationId xmlns:a16="http://schemas.microsoft.com/office/drawing/2014/main" id="{AAA306F7-B6DD-866A-D394-766D7D3C52BB}"/>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b="13050"/>
          <a:stretch/>
        </p:blipFill>
        <p:spPr>
          <a:xfrm>
            <a:off x="5838188" y="1286019"/>
            <a:ext cx="2541314" cy="2209687"/>
          </a:xfrm>
          <a:prstGeom prst="rect">
            <a:avLst/>
          </a:prstGeom>
        </p:spPr>
      </p:pic>
      <p:pic>
        <p:nvPicPr>
          <p:cNvPr id="11" name="Picture 10">
            <a:extLst>
              <a:ext uri="{FF2B5EF4-FFF2-40B4-BE49-F238E27FC236}">
                <a16:creationId xmlns:a16="http://schemas.microsoft.com/office/drawing/2014/main" id="{28D17B1D-872F-80FC-1A1D-B71C5D51CCF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6781000" y="3571906"/>
            <a:ext cx="892554" cy="779860"/>
          </a:xfrm>
          <a:prstGeom prst="rect">
            <a:avLst/>
          </a:prstGeom>
        </p:spPr>
      </p:pic>
      <p:sp>
        <p:nvSpPr>
          <p:cNvPr id="27" name="Rectangle 26">
            <a:extLst>
              <a:ext uri="{FF2B5EF4-FFF2-40B4-BE49-F238E27FC236}">
                <a16:creationId xmlns:a16="http://schemas.microsoft.com/office/drawing/2014/main" id="{E07E9467-FD2D-1782-7053-7B979DC3C1BB}"/>
              </a:ext>
            </a:extLst>
          </p:cNvPr>
          <p:cNvSpPr/>
          <p:nvPr/>
        </p:nvSpPr>
        <p:spPr>
          <a:xfrm>
            <a:off x="457200" y="4257092"/>
            <a:ext cx="5191369" cy="24758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69711B9-8CBD-99F4-82E6-1ABA781ECEED}"/>
              </a:ext>
            </a:extLst>
          </p:cNvPr>
          <p:cNvSpPr txBox="1"/>
          <p:nvPr/>
        </p:nvSpPr>
        <p:spPr>
          <a:xfrm>
            <a:off x="627607" y="4397550"/>
            <a:ext cx="4745471" cy="1569660"/>
          </a:xfrm>
          <a:prstGeom prst="rect">
            <a:avLst/>
          </a:prstGeom>
          <a:noFill/>
        </p:spPr>
        <p:txBody>
          <a:bodyPr wrap="square" rtlCol="0">
            <a:spAutoFit/>
          </a:bodyPr>
          <a:lstStyle/>
          <a:p>
            <a:r>
              <a:rPr lang="en-US" sz="2400" b="1" i="0" dirty="0">
                <a:effectLst/>
                <a:latin typeface="+mj-lt"/>
              </a:rPr>
              <a:t>Process uncertainty</a:t>
            </a:r>
            <a:r>
              <a:rPr lang="en-US" sz="2400" b="0" i="0" dirty="0">
                <a:effectLst/>
                <a:latin typeface="+mj-lt"/>
              </a:rPr>
              <a:t> is uncertainty caused by our inability to model all processes as observed in the real world.</a:t>
            </a:r>
            <a:endParaRPr lang="en-US" sz="2400" dirty="0">
              <a:latin typeface="+mj-lt"/>
            </a:endParaRPr>
          </a:p>
        </p:txBody>
      </p:sp>
      <p:sp>
        <p:nvSpPr>
          <p:cNvPr id="32" name="TextBox 31">
            <a:extLst>
              <a:ext uri="{FF2B5EF4-FFF2-40B4-BE49-F238E27FC236}">
                <a16:creationId xmlns:a16="http://schemas.microsoft.com/office/drawing/2014/main" id="{92E947FD-7773-5A19-D085-6D09D14B160D}"/>
              </a:ext>
            </a:extLst>
          </p:cNvPr>
          <p:cNvSpPr txBox="1"/>
          <p:nvPr/>
        </p:nvSpPr>
        <p:spPr>
          <a:xfrm>
            <a:off x="7462627" y="3610761"/>
            <a:ext cx="717549" cy="646331"/>
          </a:xfrm>
          <a:prstGeom prst="rect">
            <a:avLst/>
          </a:prstGeom>
          <a:noFill/>
        </p:spPr>
        <p:txBody>
          <a:bodyPr wrap="square" rtlCol="0">
            <a:spAutoFit/>
          </a:bodyPr>
          <a:lstStyle/>
          <a:p>
            <a:r>
              <a:rPr lang="en-US" b="1" dirty="0">
                <a:solidFill>
                  <a:schemeClr val="bg1">
                    <a:lumMod val="50000"/>
                  </a:schemeClr>
                </a:solidFill>
              </a:rPr>
              <a:t>Air temp</a:t>
            </a:r>
          </a:p>
        </p:txBody>
      </p:sp>
      <p:sp>
        <p:nvSpPr>
          <p:cNvPr id="33" name="TextBox 32">
            <a:extLst>
              <a:ext uri="{FF2B5EF4-FFF2-40B4-BE49-F238E27FC236}">
                <a16:creationId xmlns:a16="http://schemas.microsoft.com/office/drawing/2014/main" id="{E8407EDE-3999-3074-DCFD-2132622E5EB6}"/>
              </a:ext>
            </a:extLst>
          </p:cNvPr>
          <p:cNvSpPr txBox="1"/>
          <p:nvPr/>
        </p:nvSpPr>
        <p:spPr>
          <a:xfrm>
            <a:off x="4495070" y="2067696"/>
            <a:ext cx="794479" cy="646331"/>
          </a:xfrm>
          <a:prstGeom prst="rect">
            <a:avLst/>
          </a:prstGeom>
          <a:noFill/>
        </p:spPr>
        <p:txBody>
          <a:bodyPr wrap="square" rtlCol="0">
            <a:spAutoFit/>
          </a:bodyPr>
          <a:lstStyle/>
          <a:p>
            <a:pPr algn="r"/>
            <a:r>
              <a:rPr lang="en-US" b="1" dirty="0">
                <a:solidFill>
                  <a:srgbClr val="03A4AC"/>
                </a:solidFill>
              </a:rPr>
              <a:t>Water temp</a:t>
            </a:r>
          </a:p>
        </p:txBody>
      </p:sp>
      <p:pic>
        <p:nvPicPr>
          <p:cNvPr id="4" name="Picture 3">
            <a:extLst>
              <a:ext uri="{FF2B5EF4-FFF2-40B4-BE49-F238E27FC236}">
                <a16:creationId xmlns:a16="http://schemas.microsoft.com/office/drawing/2014/main" id="{18D2EF4A-8976-51F3-8FFA-11BF5BFC030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2626"/>
          <a:stretch/>
        </p:blipFill>
        <p:spPr>
          <a:xfrm>
            <a:off x="7291124" y="5604000"/>
            <a:ext cx="892554" cy="779860"/>
          </a:xfrm>
          <a:prstGeom prst="rect">
            <a:avLst/>
          </a:prstGeom>
        </p:spPr>
      </p:pic>
      <p:sp>
        <p:nvSpPr>
          <p:cNvPr id="5" name="TextBox 4">
            <a:extLst>
              <a:ext uri="{FF2B5EF4-FFF2-40B4-BE49-F238E27FC236}">
                <a16:creationId xmlns:a16="http://schemas.microsoft.com/office/drawing/2014/main" id="{7B1BDED8-4A9A-BCB4-6117-2D50906249BE}"/>
              </a:ext>
            </a:extLst>
          </p:cNvPr>
          <p:cNvSpPr txBox="1"/>
          <p:nvPr/>
        </p:nvSpPr>
        <p:spPr>
          <a:xfrm>
            <a:off x="7972751" y="5642855"/>
            <a:ext cx="717549" cy="646331"/>
          </a:xfrm>
          <a:prstGeom prst="rect">
            <a:avLst/>
          </a:prstGeom>
          <a:noFill/>
        </p:spPr>
        <p:txBody>
          <a:bodyPr wrap="square" rtlCol="0">
            <a:spAutoFit/>
          </a:bodyPr>
          <a:lstStyle/>
          <a:p>
            <a:r>
              <a:rPr lang="en-US" b="1" dirty="0">
                <a:solidFill>
                  <a:schemeClr val="bg1">
                    <a:lumMod val="50000"/>
                  </a:schemeClr>
                </a:solidFill>
              </a:rPr>
              <a:t>Air temp</a:t>
            </a:r>
          </a:p>
        </p:txBody>
      </p:sp>
      <p:pic>
        <p:nvPicPr>
          <p:cNvPr id="6" name="Picture 5">
            <a:extLst>
              <a:ext uri="{FF2B5EF4-FFF2-40B4-BE49-F238E27FC236}">
                <a16:creationId xmlns:a16="http://schemas.microsoft.com/office/drawing/2014/main" id="{09CDA58D-C094-207E-DD20-06B8BD1E0F41}"/>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12626"/>
          <a:stretch/>
        </p:blipFill>
        <p:spPr>
          <a:xfrm>
            <a:off x="6465744" y="5590392"/>
            <a:ext cx="892554" cy="779860"/>
          </a:xfrm>
          <a:prstGeom prst="rect">
            <a:avLst/>
          </a:prstGeom>
        </p:spPr>
      </p:pic>
      <p:sp>
        <p:nvSpPr>
          <p:cNvPr id="9" name="TextBox 8">
            <a:extLst>
              <a:ext uri="{FF2B5EF4-FFF2-40B4-BE49-F238E27FC236}">
                <a16:creationId xmlns:a16="http://schemas.microsoft.com/office/drawing/2014/main" id="{A03E9F21-80AC-D441-596C-C274CA0ADEC5}"/>
              </a:ext>
            </a:extLst>
          </p:cNvPr>
          <p:cNvSpPr txBox="1"/>
          <p:nvPr/>
        </p:nvSpPr>
        <p:spPr>
          <a:xfrm>
            <a:off x="5876201" y="5657156"/>
            <a:ext cx="794479" cy="646331"/>
          </a:xfrm>
          <a:prstGeom prst="rect">
            <a:avLst/>
          </a:prstGeom>
          <a:noFill/>
        </p:spPr>
        <p:txBody>
          <a:bodyPr wrap="square" rtlCol="0">
            <a:spAutoFit/>
          </a:bodyPr>
          <a:lstStyle/>
          <a:p>
            <a:pPr algn="r"/>
            <a:r>
              <a:rPr lang="en-US" b="1" dirty="0">
                <a:solidFill>
                  <a:srgbClr val="03A4AC"/>
                </a:solidFill>
              </a:rPr>
              <a:t>Water temp</a:t>
            </a:r>
          </a:p>
        </p:txBody>
      </p:sp>
      <p:sp>
        <p:nvSpPr>
          <p:cNvPr id="12" name="Rectangle 11">
            <a:extLst>
              <a:ext uri="{FF2B5EF4-FFF2-40B4-BE49-F238E27FC236}">
                <a16:creationId xmlns:a16="http://schemas.microsoft.com/office/drawing/2014/main" id="{09FDF905-BA3F-8602-5745-3A6B033B73EF}"/>
              </a:ext>
            </a:extLst>
          </p:cNvPr>
          <p:cNvSpPr/>
          <p:nvPr/>
        </p:nvSpPr>
        <p:spPr>
          <a:xfrm>
            <a:off x="5876201" y="4904309"/>
            <a:ext cx="2921930" cy="1572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04140A-5F15-9D05-65B7-B300B077C8FF}"/>
              </a:ext>
            </a:extLst>
          </p:cNvPr>
          <p:cNvSpPr txBox="1"/>
          <p:nvPr/>
        </p:nvSpPr>
        <p:spPr>
          <a:xfrm>
            <a:off x="5838188" y="4552932"/>
            <a:ext cx="1765374" cy="369332"/>
          </a:xfrm>
          <a:prstGeom prst="rect">
            <a:avLst/>
          </a:prstGeom>
          <a:noFill/>
        </p:spPr>
        <p:txBody>
          <a:bodyPr wrap="square" rtlCol="0">
            <a:spAutoFit/>
          </a:bodyPr>
          <a:lstStyle/>
          <a:p>
            <a:r>
              <a:rPr lang="en-US" b="1" dirty="0"/>
              <a:t>model process</a:t>
            </a:r>
          </a:p>
        </p:txBody>
      </p:sp>
    </p:spTree>
    <p:extLst>
      <p:ext uri="{BB962C8B-B14F-4D97-AF65-F5344CB8AC3E}">
        <p14:creationId xmlns:p14="http://schemas.microsoft.com/office/powerpoint/2010/main" val="250324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animBg="1"/>
      <p:bldP spid="28" grpId="0"/>
      <p:bldP spid="32" grpId="0"/>
      <p:bldP spid="33" grpId="0"/>
      <p:bldP spid="5" grpId="0"/>
      <p:bldP spid="9"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4818</Words>
  <Application>Microsoft Macintosh PowerPoint</Application>
  <PresentationFormat>On-screen Show (4:3)</PresentationFormat>
  <Paragraphs>488</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KF PPT go-to</vt:lpstr>
      <vt:lpstr>Macrosystems EDDIE:  Understanding Uncertainty in  Ecological Forecasts </vt:lpstr>
      <vt:lpstr> Overview of today</vt:lpstr>
      <vt:lpstr> Ecosystems are changing worldwide…</vt:lpstr>
      <vt:lpstr> Before we start:</vt:lpstr>
      <vt:lpstr>What is uncertainty?</vt:lpstr>
      <vt:lpstr> Our focal question for today:</vt:lpstr>
      <vt:lpstr>PowerPoint Presentation</vt:lpstr>
      <vt:lpstr>Ecological models</vt:lpstr>
      <vt:lpstr>Models are inherently uncertain</vt:lpstr>
      <vt:lpstr>Models are inherently uncertain</vt:lpstr>
      <vt:lpstr>Models are inherently uncertain</vt:lpstr>
      <vt:lpstr>Models are inherently uncertain</vt:lpstr>
      <vt:lpstr>Using Distributions to Represent Uncertainty</vt:lpstr>
      <vt:lpstr>Deterministic vs. Probabilistic Forecasts</vt:lpstr>
      <vt:lpstr>Ensemble forecasts</vt:lpstr>
      <vt:lpstr>Managing Forecast Uncertainty</vt:lpstr>
      <vt:lpstr>Managing Forecast Uncertainty</vt:lpstr>
      <vt:lpstr>Managing Forecast Uncertainty</vt:lpstr>
      <vt:lpstr>Managing Forecast Uncertainty</vt:lpstr>
      <vt:lpstr>Managing Forecast Uncertainty</vt:lpstr>
      <vt:lpstr>Today…</vt:lpstr>
      <vt:lpstr>Water temperature </vt:lpstr>
      <vt:lpstr>Forecast models</vt:lpstr>
      <vt:lpstr>Forecast models</vt:lpstr>
      <vt:lpstr>Forecast models</vt:lpstr>
      <vt:lpstr>National Ecological Observatory Network (NEON)</vt:lpstr>
      <vt:lpstr> Learning objectives of today’s module:</vt:lpstr>
      <vt:lpstr> Activity A</vt:lpstr>
      <vt:lpstr> Activity B</vt:lpstr>
      <vt:lpstr> Activity C</vt:lpstr>
      <vt:lpstr>Shiny App</vt:lpstr>
      <vt:lpstr>Downloading the Report</vt:lpstr>
      <vt:lpstr>Saving &amp; Resuming Progress</vt:lpstr>
      <vt:lpstr>We recommend that you save your progress often!</vt:lpstr>
      <vt:lpstr>Let’s Go!</vt:lpstr>
      <vt:lpstr> Thank you for participating!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2022-01-11T15:01:22Z</dcterms:created>
  <dcterms:modified xsi:type="dcterms:W3CDTF">2023-12-12T16:22:11Z</dcterms:modified>
</cp:coreProperties>
</file>